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346" r:id="rId21"/>
    <p:sldId id="347" r:id="rId22"/>
    <p:sldId id="348" r:id="rId23"/>
    <p:sldId id="275" r:id="rId24"/>
    <p:sldId id="276" r:id="rId25"/>
    <p:sldId id="277" r:id="rId26"/>
    <p:sldId id="278" r:id="rId27"/>
    <p:sldId id="279" r:id="rId28"/>
    <p:sldId id="280" r:id="rId29"/>
    <p:sldId id="281" r:id="rId30"/>
    <p:sldId id="282" r:id="rId31"/>
    <p:sldId id="283" r:id="rId32"/>
    <p:sldId id="284" r:id="rId33"/>
    <p:sldId id="289" r:id="rId34"/>
    <p:sldId id="285" r:id="rId35"/>
    <p:sldId id="287" r:id="rId36"/>
    <p:sldId id="286" r:id="rId37"/>
    <p:sldId id="288" r:id="rId38"/>
    <p:sldId id="290" r:id="rId39"/>
    <p:sldId id="291" r:id="rId40"/>
    <p:sldId id="294" r:id="rId41"/>
    <p:sldId id="292" r:id="rId42"/>
    <p:sldId id="293" r:id="rId43"/>
    <p:sldId id="295" r:id="rId44"/>
    <p:sldId id="296" r:id="rId45"/>
    <p:sldId id="297" r:id="rId46"/>
    <p:sldId id="298" r:id="rId47"/>
    <p:sldId id="299" r:id="rId48"/>
    <p:sldId id="303" r:id="rId49"/>
    <p:sldId id="300" r:id="rId50"/>
    <p:sldId id="301" r:id="rId51"/>
    <p:sldId id="304" r:id="rId52"/>
    <p:sldId id="305" r:id="rId53"/>
    <p:sldId id="306" r:id="rId54"/>
    <p:sldId id="311" r:id="rId55"/>
    <p:sldId id="310" r:id="rId56"/>
    <p:sldId id="312" r:id="rId57"/>
    <p:sldId id="307" r:id="rId58"/>
    <p:sldId id="308" r:id="rId59"/>
    <p:sldId id="309" r:id="rId60"/>
    <p:sldId id="313" r:id="rId61"/>
    <p:sldId id="316" r:id="rId62"/>
    <p:sldId id="317" r:id="rId63"/>
    <p:sldId id="318" r:id="rId64"/>
    <p:sldId id="319" r:id="rId65"/>
    <p:sldId id="322" r:id="rId66"/>
    <p:sldId id="320" r:id="rId67"/>
    <p:sldId id="323" r:id="rId68"/>
    <p:sldId id="324" r:id="rId69"/>
    <p:sldId id="325" r:id="rId70"/>
    <p:sldId id="326" r:id="rId71"/>
    <p:sldId id="327" r:id="rId72"/>
    <p:sldId id="328" r:id="rId73"/>
    <p:sldId id="329" r:id="rId74"/>
    <p:sldId id="330" r:id="rId75"/>
    <p:sldId id="331" r:id="rId76"/>
    <p:sldId id="334" r:id="rId77"/>
    <p:sldId id="335" r:id="rId78"/>
    <p:sldId id="336" r:id="rId79"/>
    <p:sldId id="337" r:id="rId80"/>
    <p:sldId id="338" r:id="rId81"/>
    <p:sldId id="342" r:id="rId82"/>
    <p:sldId id="302" r:id="rId83"/>
    <p:sldId id="339" r:id="rId84"/>
    <p:sldId id="340" r:id="rId85"/>
    <p:sldId id="341" r:id="rId86"/>
    <p:sldId id="343" r:id="rId87"/>
    <p:sldId id="349" r:id="rId88"/>
    <p:sldId id="350" r:id="rId89"/>
    <p:sldId id="351" r:id="rId90"/>
    <p:sldId id="352" r:id="rId91"/>
    <p:sldId id="362" r:id="rId92"/>
    <p:sldId id="354" r:id="rId93"/>
    <p:sldId id="361" r:id="rId94"/>
    <p:sldId id="366" r:id="rId95"/>
    <p:sldId id="365" r:id="rId96"/>
    <p:sldId id="367" r:id="rId97"/>
    <p:sldId id="370" r:id="rId98"/>
    <p:sldId id="368" r:id="rId99"/>
    <p:sldId id="369" r:id="rId100"/>
    <p:sldId id="371" r:id="rId101"/>
    <p:sldId id="372" r:id="rId102"/>
    <p:sldId id="373" r:id="rId103"/>
    <p:sldId id="374" r:id="rId104"/>
    <p:sldId id="377" r:id="rId105"/>
    <p:sldId id="378" r:id="rId106"/>
    <p:sldId id="375" r:id="rId107"/>
    <p:sldId id="376" r:id="rId108"/>
    <p:sldId id="332" r:id="rId109"/>
    <p:sldId id="333" r:id="rId11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365"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03002A-2FB0-49B9-B6C0-A9C3E0A8E7B4}" type="datetimeFigureOut">
              <a:rPr lang="ru-RU" smtClean="0"/>
              <a:pPr/>
              <a:t>06.04.2023</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440141-F88C-4465-9B20-F5C23D0D9992}" type="slidenum">
              <a:rPr lang="ru-RU" smtClean="0"/>
              <a:pPr/>
              <a:t>‹#›</a:t>
            </a:fld>
            <a:endParaRPr lang="ru-RU"/>
          </a:p>
        </p:txBody>
      </p:sp>
    </p:spTree>
    <p:extLst>
      <p:ext uri="{BB962C8B-B14F-4D97-AF65-F5344CB8AC3E}">
        <p14:creationId xmlns:p14="http://schemas.microsoft.com/office/powerpoint/2010/main" val="1410639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Образ слайда 1"/>
          <p:cNvSpPr>
            <a:spLocks noGrp="1" noRot="1" noChangeAspect="1" noTextEdit="1"/>
          </p:cNvSpPr>
          <p:nvPr>
            <p:ph type="sldImg"/>
          </p:nvPr>
        </p:nvSpPr>
        <p:spPr bwMode="auto">
          <a:noFill/>
          <a:ln>
            <a:solidFill>
              <a:srgbClr val="000000"/>
            </a:solidFill>
            <a:miter lim="800000"/>
            <a:headEnd/>
            <a:tailEnd/>
          </a:ln>
        </p:spPr>
      </p:sp>
      <p:sp>
        <p:nvSpPr>
          <p:cNvPr id="32771"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27652" name="Номер слайда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fontAlgn="base" hangingPunct="1">
              <a:spcBef>
                <a:spcPct val="0"/>
              </a:spcBef>
              <a:spcAft>
                <a:spcPct val="0"/>
              </a:spcAft>
              <a:defRPr/>
            </a:pPr>
            <a:fld id="{15423C79-CBBA-427B-9D4B-1F0435E738E3}" type="slidenum">
              <a:rPr lang="ru-RU" altLang="ru-RU" smtClean="0"/>
              <a:pPr eaLnBrk="1" fontAlgn="base" hangingPunct="1">
                <a:spcBef>
                  <a:spcPct val="0"/>
                </a:spcBef>
                <a:spcAft>
                  <a:spcPct val="0"/>
                </a:spcAft>
                <a:defRPr/>
              </a:pPr>
              <a:t>51</a:t>
            </a:fld>
            <a:endParaRPr lang="ru-RU" altLang="ru-R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Образ слайда 1"/>
          <p:cNvSpPr>
            <a:spLocks noGrp="1" noRot="1" noChangeAspect="1" noTextEdit="1"/>
          </p:cNvSpPr>
          <p:nvPr>
            <p:ph type="sldImg"/>
          </p:nvPr>
        </p:nvSpPr>
        <p:spPr bwMode="auto">
          <a:noFill/>
          <a:ln>
            <a:solidFill>
              <a:srgbClr val="000000"/>
            </a:solidFill>
            <a:miter lim="800000"/>
            <a:headEnd/>
            <a:tailEnd/>
          </a:ln>
        </p:spPr>
      </p:sp>
      <p:sp>
        <p:nvSpPr>
          <p:cNvPr id="33795"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28676" name="Номер слайда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fontAlgn="base" hangingPunct="1">
              <a:spcBef>
                <a:spcPct val="0"/>
              </a:spcBef>
              <a:spcAft>
                <a:spcPct val="0"/>
              </a:spcAft>
              <a:defRPr/>
            </a:pPr>
            <a:fld id="{679675A3-4BC8-4E7B-BD2A-CF01C920C7C0}" type="slidenum">
              <a:rPr lang="ru-RU" altLang="ru-RU" smtClean="0"/>
              <a:pPr eaLnBrk="1" fontAlgn="base" hangingPunct="1">
                <a:spcBef>
                  <a:spcPct val="0"/>
                </a:spcBef>
                <a:spcAft>
                  <a:spcPct val="0"/>
                </a:spcAft>
                <a:defRPr/>
              </a:pPr>
              <a:t>52</a:t>
            </a:fld>
            <a:endParaRPr lang="ru-RU" altLang="ru-RU"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Образ слайда 1"/>
          <p:cNvSpPr>
            <a:spLocks noGrp="1" noRot="1" noChangeAspect="1" noTextEdit="1"/>
          </p:cNvSpPr>
          <p:nvPr>
            <p:ph type="sldImg"/>
          </p:nvPr>
        </p:nvSpPr>
        <p:spPr bwMode="auto">
          <a:noFill/>
          <a:ln>
            <a:solidFill>
              <a:srgbClr val="000000"/>
            </a:solidFill>
            <a:miter lim="800000"/>
            <a:headEnd/>
            <a:tailEnd/>
          </a:ln>
        </p:spPr>
      </p:sp>
      <p:sp>
        <p:nvSpPr>
          <p:cNvPr id="34819"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29700" name="Номер слайда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fontAlgn="base" hangingPunct="1">
              <a:spcBef>
                <a:spcPct val="0"/>
              </a:spcBef>
              <a:spcAft>
                <a:spcPct val="0"/>
              </a:spcAft>
              <a:defRPr/>
            </a:pPr>
            <a:fld id="{C1304E5B-2BB8-48D0-A135-643D7E80F0DF}" type="slidenum">
              <a:rPr lang="ru-RU" altLang="ru-RU" smtClean="0"/>
              <a:pPr eaLnBrk="1" fontAlgn="base" hangingPunct="1">
                <a:spcBef>
                  <a:spcPct val="0"/>
                </a:spcBef>
                <a:spcAft>
                  <a:spcPct val="0"/>
                </a:spcAft>
                <a:defRPr/>
              </a:pPr>
              <a:t>53</a:t>
            </a:fld>
            <a:endParaRPr lang="ru-RU" altLang="ru-R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Образ слайда 1"/>
          <p:cNvSpPr>
            <a:spLocks noGrp="1" noRot="1" noChangeAspect="1" noTextEdit="1"/>
          </p:cNvSpPr>
          <p:nvPr>
            <p:ph type="sldImg"/>
          </p:nvPr>
        </p:nvSpPr>
        <p:spPr bwMode="auto">
          <a:noFill/>
          <a:ln>
            <a:solidFill>
              <a:srgbClr val="000000"/>
            </a:solidFill>
            <a:miter lim="800000"/>
            <a:headEnd/>
            <a:tailEnd/>
          </a:ln>
        </p:spPr>
      </p:sp>
      <p:sp>
        <p:nvSpPr>
          <p:cNvPr id="39939"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34820" name="Номер слайда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fontAlgn="base" hangingPunct="1">
              <a:spcBef>
                <a:spcPct val="0"/>
              </a:spcBef>
              <a:spcAft>
                <a:spcPct val="0"/>
              </a:spcAft>
              <a:defRPr/>
            </a:pPr>
            <a:fld id="{3CEAD9B8-C5D7-47A0-9D68-0E5B1107E181}" type="slidenum">
              <a:rPr lang="ru-RU" altLang="ru-RU" smtClean="0"/>
              <a:pPr eaLnBrk="1" fontAlgn="base" hangingPunct="1">
                <a:spcBef>
                  <a:spcPct val="0"/>
                </a:spcBef>
                <a:spcAft>
                  <a:spcPct val="0"/>
                </a:spcAft>
                <a:defRPr/>
              </a:pPr>
              <a:t>54</a:t>
            </a:fld>
            <a:endParaRPr lang="ru-RU" altLang="ru-RU"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Образ слайда 1"/>
          <p:cNvSpPr>
            <a:spLocks noGrp="1" noRot="1" noChangeAspect="1" noTextEdit="1"/>
          </p:cNvSpPr>
          <p:nvPr>
            <p:ph type="sldImg"/>
          </p:nvPr>
        </p:nvSpPr>
        <p:spPr bwMode="auto">
          <a:noFill/>
          <a:ln>
            <a:solidFill>
              <a:srgbClr val="000000"/>
            </a:solidFill>
            <a:miter lim="800000"/>
            <a:headEnd/>
            <a:tailEnd/>
          </a:ln>
        </p:spPr>
      </p:sp>
      <p:sp>
        <p:nvSpPr>
          <p:cNvPr id="38915"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33796" name="Номер слайда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fontAlgn="base" hangingPunct="1">
              <a:spcBef>
                <a:spcPct val="0"/>
              </a:spcBef>
              <a:spcAft>
                <a:spcPct val="0"/>
              </a:spcAft>
              <a:defRPr/>
            </a:pPr>
            <a:fld id="{88ABCA75-0461-426E-BD20-C2147DDCD2CF}" type="slidenum">
              <a:rPr lang="ru-RU" altLang="ru-RU" smtClean="0"/>
              <a:pPr eaLnBrk="1" fontAlgn="base" hangingPunct="1">
                <a:spcBef>
                  <a:spcPct val="0"/>
                </a:spcBef>
                <a:spcAft>
                  <a:spcPct val="0"/>
                </a:spcAft>
                <a:defRPr/>
              </a:pPr>
              <a:t>55</a:t>
            </a:fld>
            <a:endParaRPr lang="ru-RU" altLang="ru-RU"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Образ слайда 1"/>
          <p:cNvSpPr>
            <a:spLocks noGrp="1" noRot="1" noChangeAspect="1" noTextEdit="1"/>
          </p:cNvSpPr>
          <p:nvPr>
            <p:ph type="sldImg"/>
          </p:nvPr>
        </p:nvSpPr>
        <p:spPr bwMode="auto">
          <a:noFill/>
          <a:ln>
            <a:solidFill>
              <a:srgbClr val="000000"/>
            </a:solidFill>
            <a:miter lim="800000"/>
            <a:headEnd/>
            <a:tailEnd/>
          </a:ln>
        </p:spPr>
      </p:sp>
      <p:sp>
        <p:nvSpPr>
          <p:cNvPr id="35843"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30724" name="Номер слайда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fontAlgn="base" hangingPunct="1">
              <a:spcBef>
                <a:spcPct val="0"/>
              </a:spcBef>
              <a:spcAft>
                <a:spcPct val="0"/>
              </a:spcAft>
              <a:defRPr/>
            </a:pPr>
            <a:fld id="{5214E8AC-5E63-4477-8884-82234D250AEA}" type="slidenum">
              <a:rPr lang="ru-RU" altLang="ru-RU" smtClean="0"/>
              <a:pPr eaLnBrk="1" fontAlgn="base" hangingPunct="1">
                <a:spcBef>
                  <a:spcPct val="0"/>
                </a:spcBef>
                <a:spcAft>
                  <a:spcPct val="0"/>
                </a:spcAft>
                <a:defRPr/>
              </a:pPr>
              <a:t>57</a:t>
            </a:fld>
            <a:endParaRPr lang="ru-RU" altLang="ru-RU"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Образ слайда 1"/>
          <p:cNvSpPr>
            <a:spLocks noGrp="1" noRot="1" noChangeAspect="1" noTextEdit="1"/>
          </p:cNvSpPr>
          <p:nvPr>
            <p:ph type="sldImg"/>
          </p:nvPr>
        </p:nvSpPr>
        <p:spPr bwMode="auto">
          <a:noFill/>
          <a:ln>
            <a:solidFill>
              <a:srgbClr val="000000"/>
            </a:solidFill>
            <a:miter lim="800000"/>
            <a:headEnd/>
            <a:tailEnd/>
          </a:ln>
        </p:spPr>
      </p:sp>
      <p:sp>
        <p:nvSpPr>
          <p:cNvPr id="36867"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31748" name="Номер слайда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fontAlgn="base" hangingPunct="1">
              <a:spcBef>
                <a:spcPct val="0"/>
              </a:spcBef>
              <a:spcAft>
                <a:spcPct val="0"/>
              </a:spcAft>
              <a:defRPr/>
            </a:pPr>
            <a:fld id="{9B1A7654-67AF-47EB-8F5F-D07445AF75F4}" type="slidenum">
              <a:rPr lang="ru-RU" altLang="ru-RU" smtClean="0"/>
              <a:pPr eaLnBrk="1" fontAlgn="base" hangingPunct="1">
                <a:spcBef>
                  <a:spcPct val="0"/>
                </a:spcBef>
                <a:spcAft>
                  <a:spcPct val="0"/>
                </a:spcAft>
                <a:defRPr/>
              </a:pPr>
              <a:t>58</a:t>
            </a:fld>
            <a:endParaRPr lang="ru-RU" altLang="ru-RU"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Образ слайда 1"/>
          <p:cNvSpPr>
            <a:spLocks noGrp="1" noRot="1" noChangeAspect="1" noTextEdit="1"/>
          </p:cNvSpPr>
          <p:nvPr>
            <p:ph type="sldImg"/>
          </p:nvPr>
        </p:nvSpPr>
        <p:spPr bwMode="auto">
          <a:noFill/>
          <a:ln>
            <a:solidFill>
              <a:srgbClr val="000000"/>
            </a:solidFill>
            <a:miter lim="800000"/>
            <a:headEnd/>
            <a:tailEnd/>
          </a:ln>
        </p:spPr>
      </p:sp>
      <p:sp>
        <p:nvSpPr>
          <p:cNvPr id="37891"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32772" name="Номер слайда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fontAlgn="base" hangingPunct="1">
              <a:spcBef>
                <a:spcPct val="0"/>
              </a:spcBef>
              <a:spcAft>
                <a:spcPct val="0"/>
              </a:spcAft>
              <a:defRPr/>
            </a:pPr>
            <a:fld id="{680A9495-18CA-4D84-AD39-41E629BB258C}" type="slidenum">
              <a:rPr lang="ru-RU" altLang="ru-RU" smtClean="0"/>
              <a:pPr eaLnBrk="1" fontAlgn="base" hangingPunct="1">
                <a:spcBef>
                  <a:spcPct val="0"/>
                </a:spcBef>
                <a:spcAft>
                  <a:spcPct val="0"/>
                </a:spcAft>
                <a:defRPr/>
              </a:pPr>
              <a:t>59</a:t>
            </a:fld>
            <a:endParaRPr lang="ru-RU" altLang="ru-RU"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06.04.2023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06.04.2023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06.04.2023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06.04.2023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pPr/>
              <a:t>06.04.2023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B106E36-FD25-4E2D-B0AA-010F637433A0}" type="datetimeFigureOut">
              <a:rPr lang="ru-RU" smtClean="0"/>
              <a:pPr/>
              <a:t>06.04.2023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B106E36-FD25-4E2D-B0AA-010F637433A0}" type="datetimeFigureOut">
              <a:rPr lang="ru-RU" smtClean="0"/>
              <a:pPr/>
              <a:t>06.04.2023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B106E36-FD25-4E2D-B0AA-010F637433A0}" type="datetimeFigureOut">
              <a:rPr lang="ru-RU" smtClean="0"/>
              <a:pPr/>
              <a:t>06.04.2023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06.04.2023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06.04.2023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06.04.2023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06E36-FD25-4E2D-B0AA-010F637433A0}" type="datetimeFigureOut">
              <a:rPr lang="ru-RU" smtClean="0"/>
              <a:pPr/>
              <a:t>06.04.2023</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C68B6-61C2-468F-89AB-4B9F7531AA6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ru.wikipedia.org/wiki/%D0%AD%D0%BB%D0%B5%D0%BA%D1%82%D1%80%D0%BE%D0%BD%D0%BD%D0%B0%D1%8F_%D0%BF%D0%BE%D1%87%D1%82%D0%B0" TargetMode="External"/><Relationship Id="rId13" Type="http://schemas.openxmlformats.org/officeDocument/2006/relationships/hyperlink" Target="https://ru.wikipedia.org/wiki/UDP" TargetMode="External"/><Relationship Id="rId18" Type="http://schemas.openxmlformats.org/officeDocument/2006/relationships/hyperlink" Target="https://ru.wikipedia.org/wiki/%D0%9F%D1%80%D0%BE%D1%82%D0%BE%D0%BA%D0%BE%D0%BB_finger" TargetMode="External"/><Relationship Id="rId26" Type="http://schemas.openxmlformats.org/officeDocument/2006/relationships/hyperlink" Target="https://ru.wikipedia.org/wiki/POP3" TargetMode="External"/><Relationship Id="rId3" Type="http://schemas.openxmlformats.org/officeDocument/2006/relationships/hyperlink" Target="https://ru.wikipedia.org/wiki/%D0%98%D0%BD%D1%82%D0%B5%D1%80%D0%BD%D0%B5%D1%82-%D0%B1%D1%80%D0%B0%D1%83%D0%B7%D0%B5%D1%80" TargetMode="External"/><Relationship Id="rId21" Type="http://schemas.openxmlformats.org/officeDocument/2006/relationships/hyperlink" Target="https://ru.wikipedia.org/wiki/IMAP" TargetMode="External"/><Relationship Id="rId7" Type="http://schemas.openxmlformats.org/officeDocument/2006/relationships/hyperlink" Target="https://ru.wikipedia.org/wiki/SMTP" TargetMode="External"/><Relationship Id="rId12" Type="http://schemas.openxmlformats.org/officeDocument/2006/relationships/hyperlink" Target="https://ru.wikipedia.org/wiki/TCP" TargetMode="External"/><Relationship Id="rId17" Type="http://schemas.openxmlformats.org/officeDocument/2006/relationships/hyperlink" Target="https://ru.wikipedia.org/wiki/Echo" TargetMode="External"/><Relationship Id="rId25" Type="http://schemas.openxmlformats.org/officeDocument/2006/relationships/hyperlink" Target="https://ru.wikipedia.org/wiki/NTP" TargetMode="External"/><Relationship Id="rId2" Type="http://schemas.openxmlformats.org/officeDocument/2006/relationships/hyperlink" Target="https://ru.wikipedia.org/wiki/%D0%9F%D1%80%D0%B8%D0%BA%D0%BB%D0%B0%D0%B4%D0%BD%D0%BE%D0%B9_%D1%83%D1%80%D0%BE%D0%B2%D0%B5%D0%BD%D1%8C" TargetMode="External"/><Relationship Id="rId16" Type="http://schemas.openxmlformats.org/officeDocument/2006/relationships/hyperlink" Target="https://ru.wikipedia.org/wiki/IANA" TargetMode="External"/><Relationship Id="rId20" Type="http://schemas.openxmlformats.org/officeDocument/2006/relationships/hyperlink" Target="https://ru.wikipedia.org/wiki/HTTPS" TargetMode="External"/><Relationship Id="rId29" Type="http://schemas.openxmlformats.org/officeDocument/2006/relationships/hyperlink" Target="https://ru.wikipedia.org/wiki/RTSP" TargetMode="External"/><Relationship Id="rId1" Type="http://schemas.openxmlformats.org/officeDocument/2006/relationships/slideLayout" Target="../slideLayouts/slideLayout2.xml"/><Relationship Id="rId6" Type="http://schemas.openxmlformats.org/officeDocument/2006/relationships/hyperlink" Target="https://ru.wikipedia.org/wiki/FTP" TargetMode="External"/><Relationship Id="rId11" Type="http://schemas.openxmlformats.org/officeDocument/2006/relationships/hyperlink" Target="https://ru.wikipedia.org/wiki/IP-%D0%B0%D0%B4%D1%80%D0%B5%D1%81" TargetMode="External"/><Relationship Id="rId24" Type="http://schemas.openxmlformats.org/officeDocument/2006/relationships/hyperlink" Target="https://ru.wikipedia.org/wiki/NNTP" TargetMode="External"/><Relationship Id="rId32" Type="http://schemas.openxmlformats.org/officeDocument/2006/relationships/hyperlink" Target="https://ru.wikipedia.org/wiki/XDMCP" TargetMode="External"/><Relationship Id="rId5" Type="http://schemas.openxmlformats.org/officeDocument/2006/relationships/hyperlink" Target="https://ru.wikipedia.org/wiki/FTP-%D0%BA%D0%BB%D0%B8%D0%B5%D0%BD%D1%82" TargetMode="External"/><Relationship Id="rId15" Type="http://schemas.openxmlformats.org/officeDocument/2006/relationships/hyperlink" Target="https://ru.wikipedia.org/wiki/RIP2" TargetMode="External"/><Relationship Id="rId23" Type="http://schemas.openxmlformats.org/officeDocument/2006/relationships/hyperlink" Target="https://ru.wikipedia.org/wiki/IRC" TargetMode="External"/><Relationship Id="rId28" Type="http://schemas.openxmlformats.org/officeDocument/2006/relationships/hyperlink" Target="https://ru.wikipedia.org/wiki/QOTD" TargetMode="External"/><Relationship Id="rId10" Type="http://schemas.openxmlformats.org/officeDocument/2006/relationships/hyperlink" Target="https://ru.wikipedia.org/wiki/DNS" TargetMode="External"/><Relationship Id="rId19" Type="http://schemas.openxmlformats.org/officeDocument/2006/relationships/hyperlink" Target="https://ru.wikipedia.org/wiki/Gopher_(%D1%81%D0%B5%D1%82%D0%B5%D0%B2%D0%BE%D0%B9_%D0%BF%D1%80%D0%BE%D1%82%D0%BE%D0%BA%D0%BE%D0%BB)" TargetMode="External"/><Relationship Id="rId31" Type="http://schemas.openxmlformats.org/officeDocument/2006/relationships/hyperlink" Target="https://ru.wikipedia.org/wiki/Telnet" TargetMode="External"/><Relationship Id="rId4" Type="http://schemas.openxmlformats.org/officeDocument/2006/relationships/hyperlink" Target="https://ru.wikipedia.org/wiki/HTTP" TargetMode="External"/><Relationship Id="rId9" Type="http://schemas.openxmlformats.org/officeDocument/2006/relationships/hyperlink" Target="https://ru.wikipedia.org/wiki/SSH" TargetMode="External"/><Relationship Id="rId14" Type="http://schemas.openxmlformats.org/officeDocument/2006/relationships/hyperlink" Target="https://ru.wikipedia.org/wiki/%D0%9F%D0%BE%D1%80%D1%82_(%D0%BA%D0%BE%D0%BC%D0%BF%D1%8C%D1%8E%D1%82%D0%B5%D1%80%D0%BD%D1%8B%D0%B5_%D1%81%D0%B5%D1%82%D0%B8)" TargetMode="External"/><Relationship Id="rId22" Type="http://schemas.openxmlformats.org/officeDocument/2006/relationships/hyperlink" Target="https://ru.wikipedia.org/w/index.php?title=IMAPS&amp;action=edit&amp;redlink=1" TargetMode="External"/><Relationship Id="rId27" Type="http://schemas.openxmlformats.org/officeDocument/2006/relationships/hyperlink" Target="https://ru.wikipedia.org/w/index.php?title=POPS&amp;action=edit&amp;redlink=1" TargetMode="External"/><Relationship Id="rId30" Type="http://schemas.openxmlformats.org/officeDocument/2006/relationships/hyperlink" Target="https://ru.wikipedia.org/wiki/SNMP"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mydomain.com/a1/a2/p?v1=value1&amp;v2=value2" TargetMode="External"/><Relationship Id="rId2" Type="http://schemas.openxmlformats.org/officeDocument/2006/relationships/hyperlink" Target="http://mydomain.com/a1/a2/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u.wikipedia.org/wiki/HTML" TargetMode="External"/><Relationship Id="rId2" Type="http://schemas.openxmlformats.org/officeDocument/2006/relationships/hyperlink" Target="https://ru.wikipedia.org/wiki/HTT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mydomain.com/a1/a2/p?v1=value1&amp;v2=value2" TargetMode="External"/><Relationship Id="rId2" Type="http://schemas.openxmlformats.org/officeDocument/2006/relationships/hyperlink" Target="https://ru.wikipedia.org/wiki/HTTP" TargetMode="External"/><Relationship Id="rId1" Type="http://schemas.openxmlformats.org/officeDocument/2006/relationships/slideLayout" Target="../slideLayouts/slideLayout2.xml"/><Relationship Id="rId4" Type="http://schemas.openxmlformats.org/officeDocument/2006/relationships/hyperlink" Target="https://ru.wikipedia.org/wiki/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3" Type="http://schemas.openxmlformats.org/officeDocument/2006/relationships/hyperlink" Target="https://ru.wikipedia.org/wiki/MSQL" TargetMode="External"/><Relationship Id="rId18" Type="http://schemas.openxmlformats.org/officeDocument/2006/relationships/hyperlink" Target="https://ru.wikipedia.org/w/index.php?title=Ovrimos_SQL&amp;action=edit&amp;redlink=1" TargetMode="External"/><Relationship Id="rId26" Type="http://schemas.openxmlformats.org/officeDocument/2006/relationships/hyperlink" Target="https://ru.wikipedia.org/w/index.php?title=Ingres_II&amp;action=edit&amp;redlink=1" TargetMode="External"/><Relationship Id="rId21" Type="http://schemas.openxmlformats.org/officeDocument/2006/relationships/hyperlink" Target="https://ru.wikipedia.org/wiki/DBM" TargetMode="External"/><Relationship Id="rId34" Type="http://schemas.openxmlformats.org/officeDocument/2006/relationships/hyperlink" Target="https://ru.wikipedia.org/wiki/Redis" TargetMode="External"/><Relationship Id="rId7" Type="http://schemas.openxmlformats.org/officeDocument/2006/relationships/hyperlink" Target="https://ru.wikipedia.org/wiki/SQLite" TargetMode="External"/><Relationship Id="rId12" Type="http://schemas.openxmlformats.org/officeDocument/2006/relationships/hyperlink" Target="https://ru.wikipedia.org/wiki/ODBC" TargetMode="External"/><Relationship Id="rId17" Type="http://schemas.openxmlformats.org/officeDocument/2006/relationships/hyperlink" Target="https://ru.wikipedia.org/wiki/Informix" TargetMode="External"/><Relationship Id="rId25" Type="http://schemas.openxmlformats.org/officeDocument/2006/relationships/hyperlink" Target="https://ru.wikipedia.org/w/index.php?title=FilePro&amp;action=edit&amp;redlink=1" TargetMode="External"/><Relationship Id="rId33" Type="http://schemas.openxmlformats.org/officeDocument/2006/relationships/hyperlink" Target="https://ru.wikipedia.org/wiki/PDO" TargetMode="External"/><Relationship Id="rId38" Type="http://schemas.openxmlformats.org/officeDocument/2006/relationships/hyperlink" Target="https://ru.wikipedia.org/wiki/XForms" TargetMode="External"/><Relationship Id="rId2" Type="http://schemas.openxmlformats.org/officeDocument/2006/relationships/hyperlink" Target="https://ru.wikipedia.org/wiki/%D0%92%D0%B5%D0%B1-%D1%81%D0%B0%D0%B9%D1%82" TargetMode="External"/><Relationship Id="rId16" Type="http://schemas.openxmlformats.org/officeDocument/2006/relationships/hyperlink" Target="https://ru.wikipedia.org/wiki/Apache_Derby" TargetMode="External"/><Relationship Id="rId20" Type="http://schemas.openxmlformats.org/officeDocument/2006/relationships/hyperlink" Target="https://ru.wikipedia.org/w/index.php?title=DB++&amp;action=edit&amp;redlink=1" TargetMode="External"/><Relationship Id="rId29" Type="http://schemas.openxmlformats.org/officeDocument/2006/relationships/hyperlink" Target="https://ru.wikipedia.org/wiki/InterBase" TargetMode="External"/><Relationship Id="rId1" Type="http://schemas.openxmlformats.org/officeDocument/2006/relationships/slideLayout" Target="../slideLayouts/slideLayout2.xml"/><Relationship Id="rId6" Type="http://schemas.openxmlformats.org/officeDocument/2006/relationships/hyperlink" Target="https://ru.wikipedia.org/wiki/MySQLi" TargetMode="External"/><Relationship Id="rId11" Type="http://schemas.openxmlformats.org/officeDocument/2006/relationships/hyperlink" Target="https://ru.wikipedia.org/wiki/Sybase" TargetMode="External"/><Relationship Id="rId24" Type="http://schemas.openxmlformats.org/officeDocument/2006/relationships/hyperlink" Target="https://ru.wikipedia.org/w/index.php?title=FrontBase&amp;action=edit&amp;redlink=1" TargetMode="External"/><Relationship Id="rId32" Type="http://schemas.openxmlformats.org/officeDocument/2006/relationships/hyperlink" Target="https://ru.wikipedia.org/wiki/%D0%98%D0%BD%D1%82%D0%B5%D1%80%D1%84%D0%B5%D0%B9%D1%81" TargetMode="External"/><Relationship Id="rId37" Type="http://schemas.openxmlformats.org/officeDocument/2006/relationships/hyperlink" Target="https://ru.wikipedia.org/wiki/%D0%A1%D0%BE%D0%BA%D0%B5%D1%82_(%D0%BF%D1%80%D0%BE%D0%B3%D1%80%D0%B0%D0%BC%D0%BC%D0%BD%D1%8B%D0%B9_%D0%B8%D0%BD%D1%82%D0%B5%D1%80%D1%84%D0%B5%D0%B9%D1%81)" TargetMode="External"/><Relationship Id="rId5" Type="http://schemas.openxmlformats.org/officeDocument/2006/relationships/hyperlink" Target="https://ru.wikipedia.org/wiki/MySQL" TargetMode="External"/><Relationship Id="rId15" Type="http://schemas.openxmlformats.org/officeDocument/2006/relationships/hyperlink" Target="https://ru.wikipedia.org/wiki/Cloudscape" TargetMode="External"/><Relationship Id="rId23" Type="http://schemas.openxmlformats.org/officeDocument/2006/relationships/hyperlink" Target="https://ru.wikipedia.org/w/index.php?title=DBX_(%D0%A1%D0%A3%D0%91%D0%94)&amp;action=edit&amp;redlink=1" TargetMode="External"/><Relationship Id="rId28" Type="http://schemas.openxmlformats.org/officeDocument/2006/relationships/hyperlink" Target="https://ru.wikipedia.org/wiki/Firebird" TargetMode="External"/><Relationship Id="rId36" Type="http://schemas.openxmlformats.org/officeDocument/2006/relationships/hyperlink" Target="https://ru.wikipedia.org/wiki/Cookies" TargetMode="External"/><Relationship Id="rId10" Type="http://schemas.openxmlformats.org/officeDocument/2006/relationships/hyperlink" Target="https://ru.wikipedia.org/wiki/Microsoft_SQL_Server" TargetMode="External"/><Relationship Id="rId19" Type="http://schemas.openxmlformats.org/officeDocument/2006/relationships/hyperlink" Target="https://ru.wikipedia.org/wiki/Lotus_Notes" TargetMode="External"/><Relationship Id="rId31" Type="http://schemas.openxmlformats.org/officeDocument/2006/relationships/hyperlink" Target="https://ru.wikipedia.org/w/index.php?title=MaxDB&amp;action=edit&amp;redlink=1" TargetMode="External"/><Relationship Id="rId4" Type="http://schemas.openxmlformats.org/officeDocument/2006/relationships/hyperlink" Target="https://ru.wikipedia.org/wiki/HTTP" TargetMode="External"/><Relationship Id="rId9" Type="http://schemas.openxmlformats.org/officeDocument/2006/relationships/hyperlink" Target="https://ru.wikipedia.org/wiki/Oracle_Database" TargetMode="External"/><Relationship Id="rId14" Type="http://schemas.openxmlformats.org/officeDocument/2006/relationships/hyperlink" Target="https://ru.wikipedia.org/wiki/IBM_DB2" TargetMode="External"/><Relationship Id="rId22" Type="http://schemas.openxmlformats.org/officeDocument/2006/relationships/hyperlink" Target="https://ru.wikipedia.org/wiki/DBase" TargetMode="External"/><Relationship Id="rId27" Type="http://schemas.openxmlformats.org/officeDocument/2006/relationships/hyperlink" Target="https://ru.wikipedia.org/w/index.php?title=SESAM&amp;action=edit&amp;redlink=1" TargetMode="External"/><Relationship Id="rId30" Type="http://schemas.openxmlformats.org/officeDocument/2006/relationships/hyperlink" Target="https://ru.wikipedia.org/w/index.php?title=Paradox_File_Access&amp;action=edit&amp;redlink=1" TargetMode="External"/><Relationship Id="rId35" Type="http://schemas.openxmlformats.org/officeDocument/2006/relationships/hyperlink" Target="https://ru.wikipedia.org/wiki/%D0%97%D0%B0%D0%B3%D0%BE%D0%BB%D0%BE%D0%B2%D0%BA%D0%B8_HTTP" TargetMode="External"/><Relationship Id="rId8" Type="http://schemas.openxmlformats.org/officeDocument/2006/relationships/hyperlink" Target="https://ru.wikipedia.org/wiki/PostgreSQL" TargetMode="External"/><Relationship Id="rId3" Type="http://schemas.openxmlformats.org/officeDocument/2006/relationships/hyperlink" Target="https://ru.wikipedia.org/wiki/PH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ru-ru/aspnet/core/mvc/overview?view=aspnetcore-5.0"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docs.microsoft.com/ru-ru/aspnet/core/fundamentals/dependency-injection?view=aspnetcore-5.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u.wikipedia.org/wiki/1960-%D0%B5"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ru.wikipedia.org/wiki/1970" TargetMode="External"/><Relationship Id="rId4" Type="http://schemas.openxmlformats.org/officeDocument/2006/relationships/hyperlink" Target="https://ru.wikipedia.org/wiki/1970-%D0%B5"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ru.wikipedia.org/wiki/%D0%AF%D0%B7%D1%8B%D0%BA_%D0%BE%D0%BF%D0%B8%D1%81%D0%B0%D0%BD%D0%B8%D1%8F_%D0%B8%D0%BD%D1%82%D0%B5%D1%80%D1%84%D0%B5%D0%B9%D1%81%D0%BE%D0%B2" TargetMode="External"/><Relationship Id="rId2" Type="http://schemas.openxmlformats.org/officeDocument/2006/relationships/hyperlink" Target="https://ru.wikipedia.org/wiki/%D0%AF%D0%B7%D1%8B%D0%BA_%D0%BF%D1%80%D0%BE%D0%B3%D1%80%D0%B0%D0%BC%D0%BC%D0%B8%D1%80%D0%BE%D0%B2%D0%B0%D0%BD%D0%B8%D1%8F"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ru.wikipedia.org/wiki/%D0%A1%D0%B2%D1%8F%D0%B7%D1%83%D1%8E%D1%89%D0%B5%D0%B5_%D0%BF%D1%80%D0%BE%D0%B3%D1%80%D0%B0%D0%BC%D0%BC%D0%BD%D0%BE%D0%B5_%D0%BE%D0%B1%D0%B5%D1%81%D0%BF%D0%B5%D1%87%D0%B5%D0%BD%D0%B8%D0%B5" TargetMode="External"/><Relationship Id="rId3" Type="http://schemas.openxmlformats.org/officeDocument/2006/relationships/hyperlink" Target="https://ru.wikipedia.org/wiki/%D0%93%D0%B8%D0%B1%D0%BA%D0%B0%D1%8F_%D1%80%D0%B0%D0%B7%D1%80%D0%B0%D0%B1%D0%BE%D1%82%D0%BA%D0%B0_%D0%BF%D1%80%D0%BE%D0%B3%D1%80%D0%B0%D0%BC%D0%BC%D0%BD%D0%BE%D0%B3%D0%BE_%D0%BE%D0%B1%D0%B5%D1%81%D0%BF%D0%B5%D1%87%D0%B5%D0%BD%D0%B8%D1%8F" TargetMode="External"/><Relationship Id="rId7" Type="http://schemas.openxmlformats.org/officeDocument/2006/relationships/hyperlink" Target="https://ru.wikipedia.org/wiki/%D0%A4%D1%80%D0%B5%D0%B9%D0%BC%D0%B2%D0%BE%D1%80%D0%BA" TargetMode="External"/><Relationship Id="rId12" Type="http://schemas.openxmlformats.org/officeDocument/2006/relationships/hyperlink" Target="https://ru.wikipedia.org/wiki/%D0%90%D0%BF%D0%BF%D0%B0%D1%80%D0%B0%D1%82%D0%BD%D0%B0%D1%8F_%D0%BF%D0%BB%D0%B0%D1%82%D1%84%D0%BE%D1%80%D0%BC%D0%B0_%D0%BA%D0%BE%D0%BC%D0%BF%D1%8C%D1%8E%D1%82%D0%B5%D1%80%D0%B0" TargetMode="External"/><Relationship Id="rId2" Type="http://schemas.openxmlformats.org/officeDocument/2006/relationships/hyperlink" Target="https://ru.wikipedia.org/wiki/%D0%A1%D0%B5%D1%80%D0%B2%D0%B8%D1%81-%D0%BE%D1%80%D0%B8%D0%B5%D0%BD%D1%82%D0%B8%D1%80%D0%BE%D0%B2%D0%B0%D0%BD%D0%BD%D0%B0%D1%8F_%D0%B0%D1%80%D1%85%D0%B8%D1%82%D0%B5%D0%BA%D1%82%D1%83%D1%80%D0%B0" TargetMode="External"/><Relationship Id="rId1" Type="http://schemas.openxmlformats.org/officeDocument/2006/relationships/slideLayout" Target="../slideLayouts/slideLayout2.xml"/><Relationship Id="rId6" Type="http://schemas.openxmlformats.org/officeDocument/2006/relationships/hyperlink" Target="https://ru.wikipedia.org/wiki/%D0%AF%D0%B7%D1%8B%D0%BA_%D0%BF%D1%80%D0%BE%D0%B3%D1%80%D0%B0%D0%BC%D0%BC%D0%B8%D1%80%D0%BE%D0%B2%D0%B0%D0%BD%D0%B8%D1%8F" TargetMode="External"/><Relationship Id="rId11" Type="http://schemas.openxmlformats.org/officeDocument/2006/relationships/hyperlink" Target="https://ru.wikipedia.org/wiki/%D0%9E%D0%BF%D0%B5%D1%80%D0%B0%D1%86%D0%B8%D0%BE%D0%BD%D0%BD%D0%B0%D1%8F_%D1%81%D0%B8%D1%81%D1%82%D0%B5%D0%BC%D0%B0" TargetMode="External"/><Relationship Id="rId5" Type="http://schemas.openxmlformats.org/officeDocument/2006/relationships/hyperlink" Target="https://ru.wikipedia.org/wiki/%D0%9C%D0%B8%D0%BA%D1%80%D0%BE%D1%81%D0%B5%D1%80%D0%B2%D0%B8%D1%81%D0%BD%D0%B0%D1%8F_%D0%B0%D1%80%D1%85%D0%B8%D1%82%D0%B5%D0%BA%D1%82%D1%83%D1%80%D0%B0" TargetMode="External"/><Relationship Id="rId10" Type="http://schemas.openxmlformats.org/officeDocument/2006/relationships/hyperlink" Target="https://ru.wikipedia.org/wiki/%D0%92%D0%B8%D1%80%D1%82%D1%83%D0%B0%D0%BB%D0%B8%D0%B7%D0%B0%D1%86%D0%B8%D1%8F" TargetMode="External"/><Relationship Id="rId4" Type="http://schemas.openxmlformats.org/officeDocument/2006/relationships/hyperlink" Target="https://ru.wikipedia.org/wiki/DevOps" TargetMode="External"/><Relationship Id="rId9" Type="http://schemas.openxmlformats.org/officeDocument/2006/relationships/hyperlink" Target="https://ru.wikipedia.org/wiki/%D0%9A%D0%BE%D0%BD%D1%82%D0%B5%D0%B9%D0%BD%D0%B5%D1%80%D0%B8%D0%B7%D0%B0%D1%86%D0%B8%D1%8F_(%D0%B8%D0%BD%D1%84%D0%BE%D1%80%D0%BC%D0%B0%D1%82%D0%B8%D0%BA%D0%B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ru.wikipedia.org/wiki/HTML" TargetMode="External"/><Relationship Id="rId2" Type="http://schemas.openxmlformats.org/officeDocument/2006/relationships/hyperlink" Target="https://ru.wikipedia.org/wiki/HTTP"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ru.wikipedia.org/wiki/%D0%92%D1%81%D0%B5%D0%BC%D0%B8%D1%80%D0%BD%D0%B0%D1%8F_%D0%BF%D0%B0%D1%83%D1%82%D0%B8%D0%BD%D0%B0" TargetMode="External"/><Relationship Id="rId13" Type="http://schemas.openxmlformats.org/officeDocument/2006/relationships/hyperlink" Target="http://www.example.com/api/v1.0/users/12345/orders/98765" TargetMode="External"/><Relationship Id="rId3" Type="http://schemas.openxmlformats.org/officeDocument/2006/relationships/hyperlink" Target="https://ru.wikipedia.org/wiki/%D0%90%D1%80%D1%85%D0%B8%D1%82%D0%B5%D0%BA%D1%82%D1%83%D1%80%D0%B0_%D0%BF%D1%80%D0%BE%D0%B3%D1%80%D0%B0%D0%BC%D0%BC%D0%BD%D0%BE%D0%B3%D0%BE_%D0%BE%D0%B1%D0%B5%D1%81%D0%BF%D0%B5%D1%87%D0%B5%D0%BD%D0%B8%D1%8F" TargetMode="External"/><Relationship Id="rId7" Type="http://schemas.openxmlformats.org/officeDocument/2006/relationships/hyperlink" Target="https://ru.wikipedia.org/wiki/%D0%9F%D0%BE%D0%B8%D1%81%D0%BA%D0%BE%D0%B2%D0%B0%D1%8F_%D1%81%D0%B8%D1%81%D1%82%D0%B5%D0%BC%D0%B0" TargetMode="External"/><Relationship Id="rId12" Type="http://schemas.openxmlformats.org/officeDocument/2006/relationships/hyperlink" Target="http://www.example.com/api/v1.0/users/12345/orders" TargetMode="External"/><Relationship Id="rId2" Type="http://schemas.openxmlformats.org/officeDocument/2006/relationships/hyperlink" Target="https://ru.wikipedia.org/wiki/%D0%90%D0%BD%D0%B3%D0%BB%D0%B8%D0%B9%D1%81%D0%BA%D0%B8%D0%B9_%D1%8F%D0%B7%D1%8B%D0%BA" TargetMode="External"/><Relationship Id="rId16" Type="http://schemas.openxmlformats.org/officeDocument/2006/relationships/hyperlink" Target="http://www.example.com/api/v1.0/customers/12345" TargetMode="External"/><Relationship Id="rId1" Type="http://schemas.openxmlformats.org/officeDocument/2006/relationships/slideLayout" Target="../slideLayouts/slideLayout2.xml"/><Relationship Id="rId6" Type="http://schemas.openxmlformats.org/officeDocument/2006/relationships/hyperlink" Target="https://ru.wikipedia.org/wiki/%D0%98%D0%BD%D1%82%D0%B5%D1%80%D0%BD%D0%B5%D1%82-%D0%BC%D0%B0%D0%B3%D0%B0%D0%B7%D0%B8%D0%BD" TargetMode="External"/><Relationship Id="rId11" Type="http://schemas.openxmlformats.org/officeDocument/2006/relationships/hyperlink" Target="http://www.example.com/api/v1.0/users/12345" TargetMode="External"/><Relationship Id="rId5" Type="http://schemas.openxmlformats.org/officeDocument/2006/relationships/hyperlink" Target="https://ru.wikipedia.org/wiki/%D0%93%D0%B8%D0%BF%D0%B5%D1%80%D0%BC%D0%B5%D0%B4%D0%B8%D0%B0" TargetMode="External"/><Relationship Id="rId15" Type="http://schemas.openxmlformats.org/officeDocument/2006/relationships/hyperlink" Target="http://www.example.com/api/v1.0/customers/12345/orders" TargetMode="External"/><Relationship Id="rId10" Type="http://schemas.openxmlformats.org/officeDocument/2006/relationships/hyperlink" Target="http://www.example.com/api/v1.0/users" TargetMode="External"/><Relationship Id="rId4" Type="http://schemas.openxmlformats.org/officeDocument/2006/relationships/hyperlink" Target="https://ru.wikipedia.org/wiki/%D0%92%D1%8B%D1%87%D0%B8%D1%81%D0%BB%D0%B8%D1%82%D0%B5%D0%BB%D1%8C%D0%BD%D0%B0%D1%8F_%D1%81%D0%B5%D1%82%D1%8C" TargetMode="External"/><Relationship Id="rId9" Type="http://schemas.openxmlformats.org/officeDocument/2006/relationships/hyperlink" Target="https://ru.wikipedia.org/wiki/%D0%A3%D0%B4%D0%B0%D0%BB%D1%91%D0%BD%D0%BD%D1%8B%D0%B9_%D0%B2%D1%8B%D0%B7%D0%BE%D0%B2_%D0%BF%D1%80%D0%BE%D1%86%D0%B5%D0%B4%D1%83%D1%80" TargetMode="External"/><Relationship Id="rId14" Type="http://schemas.openxmlformats.org/officeDocument/2006/relationships/hyperlink" Target="http://www.example.com/api/v1.0/customer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nosql-database.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habrahabr.ru/company/jelastic/blog/16684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go.microsoft.com/fwlink/?LinkId=91193" TargetMode="External"/><Relationship Id="rId2" Type="http://schemas.openxmlformats.org/officeDocument/2006/relationships/hyperlink" Target="http://go.microsoft.com/fwlink/?LinkId=91192"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aws.amazon.com/ru/vpc/?nc2=h_ql_prod_fs_vpc" TargetMode="External"/><Relationship Id="rId3" Type="http://schemas.openxmlformats.org/officeDocument/2006/relationships/hyperlink" Target="https://aws.amazon.com/ru/s3/?nc2=h_ql_prod_fs_s3" TargetMode="External"/><Relationship Id="rId7" Type="http://schemas.openxmlformats.org/officeDocument/2006/relationships/hyperlink" Target="https://aws.amazon.com/ru/lambda/?nc2=h_ql_prod_fs_lbd" TargetMode="External"/><Relationship Id="rId2" Type="http://schemas.openxmlformats.org/officeDocument/2006/relationships/hyperlink" Target="https://aws.amazon.com/ru/ec2/?nc2=h_ql_prod_fs_ec2" TargetMode="External"/><Relationship Id="rId1" Type="http://schemas.openxmlformats.org/officeDocument/2006/relationships/slideLayout" Target="../slideLayouts/slideLayout2.xml"/><Relationship Id="rId6" Type="http://schemas.openxmlformats.org/officeDocument/2006/relationships/hyperlink" Target="https://aws.amazon.com/ru/rds/?nc2=h_ql_prod_fs_rds" TargetMode="External"/><Relationship Id="rId5" Type="http://schemas.openxmlformats.org/officeDocument/2006/relationships/hyperlink" Target="https://aws.amazon.com/ru/dynamodb/?nc2=h_ql_prod_fs_ddb" TargetMode="External"/><Relationship Id="rId10" Type="http://schemas.openxmlformats.org/officeDocument/2006/relationships/hyperlink" Target="https://aws.amazon.com/ru/sagemaker/?nc2=h_ql_prod_fs_sgm" TargetMode="External"/><Relationship Id="rId4" Type="http://schemas.openxmlformats.org/officeDocument/2006/relationships/hyperlink" Target="https://aws.amazon.com/ru/rds/aurora/?nc2=h_ql_prod_fs_aa" TargetMode="External"/><Relationship Id="rId9" Type="http://schemas.openxmlformats.org/officeDocument/2006/relationships/hyperlink" Target="https://aws.amazon.com/ru/lightsail/?nc2=h_ql_prod_fs_l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docs.aws.amazon.com/AmazonS3/latest/userguide/Versioning.html" TargetMode="External"/><Relationship Id="rId2" Type="http://schemas.openxmlformats.org/officeDocument/2006/relationships/hyperlink" Target="https://docs.aws.amazon.com/AmazonS3/latest/userguide/access-bucket-intro.html" TargetMode="External"/><Relationship Id="rId1" Type="http://schemas.openxmlformats.org/officeDocument/2006/relationships/slideLayout" Target="../slideLayouts/slideLayout2.xml"/><Relationship Id="rId5" Type="http://schemas.openxmlformats.org/officeDocument/2006/relationships/hyperlink" Target="https://docs.aws.amazon.com/AmazonS3/latest/userguide/Welcome.html" TargetMode="External"/><Relationship Id="rId4" Type="http://schemas.openxmlformats.org/officeDocument/2006/relationships/hyperlink" Target="https://docs.aws.amazon.com/AmazonS3/latest/userguide/UsingBucke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hyperlink" Target="https://docs.microsoft.com/ru-ru/azure/azure-sql/database/single-database-create-quickstart" TargetMode="External"/><Relationship Id="rId3" Type="http://schemas.openxmlformats.org/officeDocument/2006/relationships/hyperlink" Target="https://docs.microsoft.com/ru-ru/azure/cosmos-db/create-mongodb-dotnet" TargetMode="External"/><Relationship Id="rId7" Type="http://schemas.openxmlformats.org/officeDocument/2006/relationships/hyperlink" Target="https://docs.microsoft.com/ru-ru/azure/storage/files/storage-dotnet-how-to-use-files" TargetMode="External"/><Relationship Id="rId2" Type="http://schemas.openxmlformats.org/officeDocument/2006/relationships/hyperlink" Target="https://docs.microsoft.com/ru-ru/azure/cosmos-db/create-sql-api-dotnet" TargetMode="External"/><Relationship Id="rId1" Type="http://schemas.openxmlformats.org/officeDocument/2006/relationships/slideLayout" Target="../slideLayouts/slideLayout2.xml"/><Relationship Id="rId6" Type="http://schemas.openxmlformats.org/officeDocument/2006/relationships/hyperlink" Target="https://docs.microsoft.com/ru-ru/azure/storage/queues/storage-dotnet-how-to-use-queues" TargetMode="External"/><Relationship Id="rId5" Type="http://schemas.openxmlformats.org/officeDocument/2006/relationships/hyperlink" Target="https://docs.microsoft.com/ru-ru/azure/cosmos-db/tutorial-develop-table-dotnet" TargetMode="External"/><Relationship Id="rId4" Type="http://schemas.openxmlformats.org/officeDocument/2006/relationships/hyperlink" Target="https://docs.microsoft.com/ru-ru/azure/storage/blobs/storage-quickstart-blobs-dotnet"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www.google.com/search?sxsrf=ALeKk00PLzYFAvlpJKf_6hm3uyc9JfPUvg:1619226427060&amp;q=Python&amp;stick=H4sIAAAAAAAAAOPgE-LWz9U3MDQwLUjKMlHiAHFMqwzjtXQyyq30k_NzclKTSzLz8_SL89NKyhOLUq0KivLTixJzczPz0hVyEvPSSxPTUxexsgVUlmTk5-1gZQQAfwMZSVMAAAA&amp;sa=X&amp;ved=2ahUKEwikk_u_2JXwAhXqlIsKHck7DJ0QmxMoATAlegQIGxAD" TargetMode="External"/><Relationship Id="rId7" Type="http://schemas.openxmlformats.org/officeDocument/2006/relationships/hyperlink" Target="https://www.google.com/search?sxsrf=ALeKk00PLzYFAvlpJKf_6hm3uyc9JfPUvg:1619226427060&amp;q=Ruby&amp;stick=H4sIAAAAAAAAAOPgE-LWz9U3MDQwLUjKMlHiAHHM0tJMtXQyyq30k_NzclKTSzLz8_SL89NKyhOLUq0KivLTixJzczPz0hVyEvPSSxPTUxexsgSVJlXuYGUEAFtye-NRAAAA&amp;sa=X&amp;ved=2ahUKEwikk_u_2JXwAhXqlIsKHck7DJ0QmxMoBTAlegQIGxAH" TargetMode="External"/><Relationship Id="rId2" Type="http://schemas.openxmlformats.org/officeDocument/2006/relationships/hyperlink" Target="https://www.google.com/search?sxsrf=ALeKk00PLzYFAvlpJKf_6hm3uyc9JfPUvg:1619226427060&amp;q=google+cloud+platform+%D1%8F%D0%B7%D1%8B%D0%BA%D0%B8+%D0%BF%D1%80%D0%BE%D0%B3%D1%80%D0%B0%D0%BC%D0%BC%D0%B8%D1%80%D0%BE%D0%B2%D0%B0%D0%BD%D0%B8%D1%8F&amp;stick=H4sIAAAAAAAAAOPgE-LWz9U3MDQwLUjKMtHSySi30k_Oz8lJTS7JzM_TL85PKylPLEq1KijKTy9KzM3NzEtXyEnMSy9NTE9dxOqYnp-fnpOqkJyTX5qiUJCTWJKWX5SrcLH_wvaL3Rd2XdihcGH_xYYL-y5sBpIbLuwBwh1g_iYgby-Q3Q8AkGzcboEAAAA&amp;sa=X&amp;ved=2ahUKEwikk_u_2JXwAhXqlIsKHck7DJ0Q6BMoADAlegQIGxAC" TargetMode="External"/><Relationship Id="rId1" Type="http://schemas.openxmlformats.org/officeDocument/2006/relationships/slideLayout" Target="../slideLayouts/slideLayout2.xml"/><Relationship Id="rId6" Type="http://schemas.openxmlformats.org/officeDocument/2006/relationships/hyperlink" Target="https://www.google.com/search?sxsrf=ALeKk00PLzYFAvlpJKf_6hm3uyc9JfPUvg:1619226427060&amp;q=C++&amp;stick=H4sIAAAAAAAAAOPgE-LWz9U3MDQwLUjKMlHiAHGy0gvTtXQyyq30k_NzclKTSzLz8_SL89NKyhOLUq0KivLTixJzczPz0hVyEvPSSxPTUxexMjtra-9gZQQA4svM9VAAAAA&amp;sa=X&amp;ved=2ahUKEwikk_u_2JXwAhXqlIsKHck7DJ0QmxMoBDAlegQIGxAG" TargetMode="External"/><Relationship Id="rId5" Type="http://schemas.openxmlformats.org/officeDocument/2006/relationships/hyperlink" Target="https://www.google.com/search?sxsrf=ALeKk00PLzYFAvlpJKf_6hm3uyc9JfPUvg:1619226427060&amp;q=Go&amp;stick=H4sIAAAAAAAAAOPgE-LWz9U3MDQwLUjKMlHiAnEs05Mqsoq0dDLKrfST83NyUpNLMvPz9Ivz00rKE4tSrQqK8tOLEnNzM_PSFXIS89JLE9NTF7EyuefvYGUEAMC45glRAAAA&amp;sa=X&amp;ved=2ahUKEwikk_u_2JXwAhXqlIsKHck7DJ0QmxMoAzAlegQIGxAF" TargetMode="External"/><Relationship Id="rId4" Type="http://schemas.openxmlformats.org/officeDocument/2006/relationships/hyperlink" Target="https://www.google.com/search?sxsrf=ALeKk00PLzYFAvlpJKf_6hm3uyc9JfPUvg:1619226427060&amp;q=Java&amp;stick=H4sIAAAAAAAAAOPgE-LWz9U3MDQwLUjKMlHiAnHMi5Oy05K0dDLKrfST83NyUpNLMvPz9Ivz00rKE4tSrQqK8tOLEnNzM_PSFXIS89JLE9NTF7GyeCWWJe5gZQQAwUxo3FMAAAA&amp;sa=X&amp;ved=2ahUKEwikk_u_2JXwAhXqlIsKHck7DJ0QmxMoAjAlegQIGxAE" TargetMode="External"/></Relationships>
</file>

<file path=ppt/slides/_rels/slide85.xml.rels><?xml version="1.0" encoding="UTF-8" standalone="yes"?>
<Relationships xmlns="http://schemas.openxmlformats.org/package/2006/relationships"><Relationship Id="rId2" Type="http://schemas.openxmlformats.org/officeDocument/2006/relationships/hyperlink" Target="https://www.youtube.com/watch?v=rECHcoGIJNU"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9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9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9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9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fontScale="90000"/>
          </a:bodyPr>
          <a:lstStyle/>
          <a:p>
            <a:r>
              <a:rPr lang="ru-RU" dirty="0" smtClean="0"/>
              <a:t>Клиент-серверные технологии</a:t>
            </a:r>
            <a:br>
              <a:rPr lang="ru-RU" dirty="0" smtClean="0"/>
            </a:br>
            <a:r>
              <a:rPr lang="ru-RU" sz="2700" dirty="0" smtClean="0"/>
              <a:t>(специальный курс для студентов ММФ НГУ, ½ года)</a:t>
            </a:r>
            <a:endParaRPr lang="ru-RU" sz="2700" dirty="0"/>
          </a:p>
        </p:txBody>
      </p:sp>
      <p:sp>
        <p:nvSpPr>
          <p:cNvPr id="3" name="Подзаголовок 2"/>
          <p:cNvSpPr>
            <a:spLocks noGrp="1"/>
          </p:cNvSpPr>
          <p:nvPr>
            <p:ph type="subTitle" idx="1"/>
          </p:nvPr>
        </p:nvSpPr>
        <p:spPr>
          <a:xfrm>
            <a:off x="1403648" y="4365104"/>
            <a:ext cx="6400800" cy="1126976"/>
          </a:xfrm>
        </p:spPr>
        <p:txBody>
          <a:bodyPr/>
          <a:lstStyle/>
          <a:p>
            <a:r>
              <a:rPr lang="ru-RU" dirty="0" smtClean="0"/>
              <a:t>Марчук Александр </a:t>
            </a:r>
            <a:r>
              <a:rPr lang="ru-RU" dirty="0" err="1" smtClean="0"/>
              <a:t>Гурьевич</a:t>
            </a:r>
            <a:r>
              <a:rPr lang="ru-RU" dirty="0" smtClean="0"/>
              <a:t>, </a:t>
            </a:r>
            <a:r>
              <a:rPr lang="ru-RU" dirty="0" err="1" smtClean="0"/>
              <a:t>д.ф.-м.н</a:t>
            </a:r>
            <a:r>
              <a:rPr lang="ru-RU" dirty="0" smtClean="0"/>
              <a:t>., профессор</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620688"/>
            <a:ext cx="8280920" cy="5632311"/>
          </a:xfrm>
          <a:prstGeom prst="rect">
            <a:avLst/>
          </a:prstGeom>
          <a:noFill/>
        </p:spPr>
        <p:txBody>
          <a:bodyPr wrap="square" rtlCol="0">
            <a:spAutoFit/>
          </a:bodyPr>
          <a:lstStyle/>
          <a:p>
            <a:r>
              <a:rPr lang="ru-RU" dirty="0" smtClean="0"/>
              <a:t>На </a:t>
            </a:r>
            <a:r>
              <a:rPr lang="ru-RU" dirty="0" smtClean="0">
                <a:hlinkClick r:id="rId2" tooltip="Прикладной уровень"/>
              </a:rPr>
              <a:t>прикладном уровне</a:t>
            </a:r>
            <a:r>
              <a:rPr lang="ru-RU" dirty="0" smtClean="0"/>
              <a:t> (</a:t>
            </a:r>
            <a:r>
              <a:rPr lang="ru-RU" dirty="0" err="1" smtClean="0"/>
              <a:t>Application</a:t>
            </a:r>
            <a:r>
              <a:rPr lang="ru-RU" dirty="0" smtClean="0"/>
              <a:t> </a:t>
            </a:r>
            <a:r>
              <a:rPr lang="ru-RU" dirty="0" err="1" smtClean="0"/>
              <a:t>layer</a:t>
            </a:r>
            <a:r>
              <a:rPr lang="ru-RU" dirty="0" smtClean="0"/>
              <a:t>) работает большинство сетевых приложений.</a:t>
            </a:r>
          </a:p>
          <a:p>
            <a:r>
              <a:rPr lang="ru-RU" dirty="0" smtClean="0"/>
              <a:t>Эти программы имеют свои собственные протоколы обмена информацией, например, </a:t>
            </a:r>
            <a:r>
              <a:rPr lang="ru-RU" dirty="0" smtClean="0">
                <a:hlinkClick r:id="rId3" tooltip="Интернет-браузер"/>
              </a:rPr>
              <a:t>интернет браузер</a:t>
            </a:r>
            <a:r>
              <a:rPr lang="ru-RU" dirty="0" smtClean="0"/>
              <a:t> для протокола </a:t>
            </a:r>
            <a:r>
              <a:rPr lang="ru-RU" dirty="0" smtClean="0">
                <a:hlinkClick r:id="rId4" tooltip="HTTP"/>
              </a:rPr>
              <a:t>HTTP</a:t>
            </a:r>
            <a:r>
              <a:rPr lang="ru-RU" dirty="0" smtClean="0"/>
              <a:t>, </a:t>
            </a:r>
            <a:r>
              <a:rPr lang="ru-RU" dirty="0" smtClean="0">
                <a:hlinkClick r:id="rId5" tooltip="FTP-клиент"/>
              </a:rPr>
              <a:t>ftp-клиент</a:t>
            </a:r>
            <a:r>
              <a:rPr lang="ru-RU" dirty="0" smtClean="0"/>
              <a:t> для протокола </a:t>
            </a:r>
            <a:r>
              <a:rPr lang="ru-RU" dirty="0" smtClean="0">
                <a:hlinkClick r:id="rId6" tooltip="FTP"/>
              </a:rPr>
              <a:t>FTP</a:t>
            </a:r>
            <a:r>
              <a:rPr lang="ru-RU" dirty="0" smtClean="0"/>
              <a:t> (передача файлов), почтовая программа для протокола </a:t>
            </a:r>
            <a:r>
              <a:rPr lang="ru-RU" dirty="0" smtClean="0">
                <a:hlinkClick r:id="rId7" tooltip="SMTP"/>
              </a:rPr>
              <a:t>SMTP</a:t>
            </a:r>
            <a:r>
              <a:rPr lang="ru-RU" dirty="0" smtClean="0"/>
              <a:t> (</a:t>
            </a:r>
            <a:r>
              <a:rPr lang="ru-RU" dirty="0" smtClean="0">
                <a:hlinkClick r:id="rId8" tooltip="Электронная почта"/>
              </a:rPr>
              <a:t>электронная почта</a:t>
            </a:r>
            <a:r>
              <a:rPr lang="ru-RU" dirty="0" smtClean="0"/>
              <a:t>), </a:t>
            </a:r>
            <a:r>
              <a:rPr lang="ru-RU" dirty="0" smtClean="0">
                <a:hlinkClick r:id="rId9" tooltip="SSH"/>
              </a:rPr>
              <a:t>SSH</a:t>
            </a:r>
            <a:r>
              <a:rPr lang="ru-RU" dirty="0" smtClean="0"/>
              <a:t> (безопасное соединение с удалённой машиной), </a:t>
            </a:r>
            <a:r>
              <a:rPr lang="ru-RU" dirty="0" smtClean="0">
                <a:hlinkClick r:id="rId10" tooltip="DNS"/>
              </a:rPr>
              <a:t>DNS</a:t>
            </a:r>
            <a:r>
              <a:rPr lang="ru-RU" dirty="0" smtClean="0"/>
              <a:t> (преобразование символьных имён в </a:t>
            </a:r>
            <a:r>
              <a:rPr lang="ru-RU" dirty="0" smtClean="0">
                <a:hlinkClick r:id="rId11" tooltip="IP-адрес"/>
              </a:rPr>
              <a:t>IP-адреса</a:t>
            </a:r>
            <a:r>
              <a:rPr lang="ru-RU" dirty="0" smtClean="0"/>
              <a:t>) и многие другие.</a:t>
            </a:r>
          </a:p>
          <a:p>
            <a:r>
              <a:rPr lang="ru-RU" dirty="0" smtClean="0"/>
              <a:t>В массе своей эти протоколы работают поверх </a:t>
            </a:r>
            <a:r>
              <a:rPr lang="ru-RU" dirty="0" smtClean="0">
                <a:hlinkClick r:id="rId12" tooltip="TCP"/>
              </a:rPr>
              <a:t>TCP</a:t>
            </a:r>
            <a:r>
              <a:rPr lang="ru-RU" dirty="0" smtClean="0"/>
              <a:t> или </a:t>
            </a:r>
            <a:r>
              <a:rPr lang="ru-RU" dirty="0" smtClean="0">
                <a:hlinkClick r:id="rId13" tooltip="UDP"/>
              </a:rPr>
              <a:t>UDP</a:t>
            </a:r>
            <a:r>
              <a:rPr lang="ru-RU" dirty="0" smtClean="0"/>
              <a:t> и привязаны к определённому </a:t>
            </a:r>
            <a:r>
              <a:rPr lang="ru-RU" dirty="0" smtClean="0">
                <a:hlinkClick r:id="rId14" tooltip="Порт (компьютерные сети)"/>
              </a:rPr>
              <a:t>порту</a:t>
            </a:r>
            <a:r>
              <a:rPr lang="ru-RU" dirty="0" smtClean="0"/>
              <a:t>, например:</a:t>
            </a:r>
          </a:p>
          <a:p>
            <a:r>
              <a:rPr lang="ru-RU" dirty="0" smtClean="0">
                <a:hlinkClick r:id="rId4" tooltip="HTTP"/>
              </a:rPr>
              <a:t>HTTP</a:t>
            </a:r>
            <a:r>
              <a:rPr lang="ru-RU" dirty="0" smtClean="0"/>
              <a:t> на TCP-порт 80 или 8080,</a:t>
            </a:r>
          </a:p>
          <a:p>
            <a:r>
              <a:rPr lang="ru-RU" dirty="0" smtClean="0">
                <a:hlinkClick r:id="rId6" tooltip="FTP"/>
              </a:rPr>
              <a:t>FTP</a:t>
            </a:r>
            <a:r>
              <a:rPr lang="ru-RU" dirty="0" smtClean="0"/>
              <a:t> на TCP-порт 20 (для передачи данных) и 21 (для управляющих команд),</a:t>
            </a:r>
          </a:p>
          <a:p>
            <a:r>
              <a:rPr lang="ru-RU" dirty="0" smtClean="0">
                <a:hlinkClick r:id="rId9" tooltip="SSH"/>
              </a:rPr>
              <a:t>SSH</a:t>
            </a:r>
            <a:r>
              <a:rPr lang="ru-RU" dirty="0" smtClean="0"/>
              <a:t> на TCP-порт 22,</a:t>
            </a:r>
          </a:p>
          <a:p>
            <a:r>
              <a:rPr lang="ru-RU" dirty="0" smtClean="0"/>
              <a:t>запросы </a:t>
            </a:r>
            <a:r>
              <a:rPr lang="ru-RU" dirty="0" smtClean="0">
                <a:hlinkClick r:id="rId10" tooltip="DNS"/>
              </a:rPr>
              <a:t>DNS</a:t>
            </a:r>
            <a:r>
              <a:rPr lang="ru-RU" dirty="0" smtClean="0"/>
              <a:t> на порт UDP (реже TCP) 53,</a:t>
            </a:r>
          </a:p>
          <a:p>
            <a:r>
              <a:rPr lang="ru-RU" dirty="0" smtClean="0"/>
              <a:t>обновление маршрутов по протоколу </a:t>
            </a:r>
            <a:r>
              <a:rPr lang="ru-RU" dirty="0" smtClean="0">
                <a:hlinkClick r:id="rId15" tooltip="RIP2"/>
              </a:rPr>
              <a:t>RIP</a:t>
            </a:r>
            <a:r>
              <a:rPr lang="ru-RU" dirty="0" smtClean="0"/>
              <a:t> на UDP-порт 520.</a:t>
            </a:r>
          </a:p>
          <a:p>
            <a:r>
              <a:rPr lang="ru-RU" dirty="0" smtClean="0"/>
              <a:t>Эти порты определены Агентством по выделению имен и уникальных параметров протоколов (</a:t>
            </a:r>
            <a:r>
              <a:rPr lang="ru-RU" dirty="0" smtClean="0">
                <a:hlinkClick r:id="rId16" tooltip="IANA"/>
              </a:rPr>
              <a:t>IANA</a:t>
            </a:r>
            <a:r>
              <a:rPr lang="ru-RU" dirty="0" smtClean="0"/>
              <a:t>).</a:t>
            </a:r>
          </a:p>
          <a:p>
            <a:r>
              <a:rPr lang="ru-RU" dirty="0" smtClean="0"/>
              <a:t>К этому уровню относятся: </a:t>
            </a:r>
            <a:r>
              <a:rPr lang="ru-RU" dirty="0" err="1" smtClean="0">
                <a:hlinkClick r:id="rId17" tooltip="Echo"/>
              </a:rPr>
              <a:t>Echo</a:t>
            </a:r>
            <a:r>
              <a:rPr lang="ru-RU" dirty="0" smtClean="0"/>
              <a:t>, </a:t>
            </a:r>
            <a:r>
              <a:rPr lang="ru-RU" dirty="0" err="1" smtClean="0">
                <a:hlinkClick r:id="rId18" tooltip="Протокол finger"/>
              </a:rPr>
              <a:t>Finger</a:t>
            </a:r>
            <a:r>
              <a:rPr lang="ru-RU" dirty="0" smtClean="0"/>
              <a:t>, </a:t>
            </a:r>
            <a:r>
              <a:rPr lang="ru-RU" dirty="0" err="1" smtClean="0">
                <a:hlinkClick r:id="rId19" tooltip="Gopher (сетевой протокол)"/>
              </a:rPr>
              <a:t>Gopher</a:t>
            </a:r>
            <a:r>
              <a:rPr lang="ru-RU" dirty="0" smtClean="0"/>
              <a:t>, </a:t>
            </a:r>
            <a:r>
              <a:rPr lang="ru-RU" dirty="0" smtClean="0">
                <a:hlinkClick r:id="rId4" tooltip="HTTP"/>
              </a:rPr>
              <a:t>HTTP</a:t>
            </a:r>
            <a:r>
              <a:rPr lang="ru-RU" dirty="0" smtClean="0"/>
              <a:t>, </a:t>
            </a:r>
            <a:r>
              <a:rPr lang="ru-RU" dirty="0" smtClean="0">
                <a:hlinkClick r:id="rId20" tooltip="HTTPS"/>
              </a:rPr>
              <a:t>HTTPS</a:t>
            </a:r>
            <a:r>
              <a:rPr lang="ru-RU" dirty="0" smtClean="0"/>
              <a:t>, </a:t>
            </a:r>
            <a:r>
              <a:rPr lang="ru-RU" dirty="0" smtClean="0">
                <a:hlinkClick r:id="rId21" tooltip="IMAP"/>
              </a:rPr>
              <a:t>IMAP</a:t>
            </a:r>
            <a:r>
              <a:rPr lang="ru-RU" dirty="0" smtClean="0"/>
              <a:t>, </a:t>
            </a:r>
            <a:r>
              <a:rPr lang="ru-RU" dirty="0" smtClean="0">
                <a:hlinkClick r:id="rId22" tooltip="IMAPS (страница отсутствует)"/>
              </a:rPr>
              <a:t>IMAPS</a:t>
            </a:r>
            <a:r>
              <a:rPr lang="ru-RU" dirty="0" smtClean="0"/>
              <a:t>, </a:t>
            </a:r>
            <a:r>
              <a:rPr lang="ru-RU" dirty="0" smtClean="0">
                <a:hlinkClick r:id="rId23" tooltip="IRC"/>
              </a:rPr>
              <a:t>IRC</a:t>
            </a:r>
            <a:r>
              <a:rPr lang="ru-RU" dirty="0" smtClean="0"/>
              <a:t>, </a:t>
            </a:r>
            <a:r>
              <a:rPr lang="ru-RU" dirty="0" smtClean="0">
                <a:hlinkClick r:id="rId24" tooltip="NNTP"/>
              </a:rPr>
              <a:t>NNTP</a:t>
            </a:r>
            <a:r>
              <a:rPr lang="ru-RU" dirty="0" smtClean="0"/>
              <a:t>, </a:t>
            </a:r>
            <a:r>
              <a:rPr lang="ru-RU" dirty="0" smtClean="0">
                <a:hlinkClick r:id="rId25" tooltip="NTP"/>
              </a:rPr>
              <a:t>NTP</a:t>
            </a:r>
            <a:r>
              <a:rPr lang="ru-RU" dirty="0" smtClean="0"/>
              <a:t>, </a:t>
            </a:r>
            <a:r>
              <a:rPr lang="ru-RU" dirty="0" smtClean="0">
                <a:hlinkClick r:id="rId26" tooltip="POP3"/>
              </a:rPr>
              <a:t>POP3</a:t>
            </a:r>
            <a:r>
              <a:rPr lang="ru-RU" dirty="0" smtClean="0"/>
              <a:t>, </a:t>
            </a:r>
            <a:r>
              <a:rPr lang="ru-RU" dirty="0" smtClean="0">
                <a:hlinkClick r:id="rId27" tooltip="POPS (страница отсутствует)"/>
              </a:rPr>
              <a:t>POPS</a:t>
            </a:r>
            <a:r>
              <a:rPr lang="ru-RU" dirty="0" smtClean="0"/>
              <a:t>, </a:t>
            </a:r>
            <a:r>
              <a:rPr lang="ru-RU" dirty="0" smtClean="0">
                <a:hlinkClick r:id="rId28" tooltip="QOTD"/>
              </a:rPr>
              <a:t>QOTD</a:t>
            </a:r>
            <a:r>
              <a:rPr lang="ru-RU" dirty="0" smtClean="0"/>
              <a:t>, </a:t>
            </a:r>
            <a:r>
              <a:rPr lang="ru-RU" dirty="0" smtClean="0">
                <a:hlinkClick r:id="rId29" tooltip="RTSP"/>
              </a:rPr>
              <a:t>RTSP</a:t>
            </a:r>
            <a:r>
              <a:rPr lang="ru-RU" dirty="0" smtClean="0"/>
              <a:t>, </a:t>
            </a:r>
            <a:r>
              <a:rPr lang="ru-RU" dirty="0" smtClean="0">
                <a:hlinkClick r:id="rId30" tooltip="SNMP"/>
              </a:rPr>
              <a:t>SNMP</a:t>
            </a:r>
            <a:r>
              <a:rPr lang="ru-RU" dirty="0" smtClean="0"/>
              <a:t>, </a:t>
            </a:r>
            <a:r>
              <a:rPr lang="ru-RU" dirty="0" smtClean="0">
                <a:hlinkClick r:id="rId9" tooltip="SSH"/>
              </a:rPr>
              <a:t>SSH</a:t>
            </a:r>
            <a:r>
              <a:rPr lang="ru-RU" dirty="0" smtClean="0"/>
              <a:t>, </a:t>
            </a:r>
            <a:r>
              <a:rPr lang="ru-RU" dirty="0" err="1" smtClean="0">
                <a:hlinkClick r:id="rId31" tooltip="Telnet"/>
              </a:rPr>
              <a:t>Telnet</a:t>
            </a:r>
            <a:r>
              <a:rPr lang="ru-RU" dirty="0" smtClean="0"/>
              <a:t>, </a:t>
            </a:r>
            <a:r>
              <a:rPr lang="ru-RU" dirty="0" smtClean="0">
                <a:hlinkClick r:id="rId32" tooltip="XDMCP"/>
              </a:rPr>
              <a:t>XDMCP</a:t>
            </a:r>
            <a:r>
              <a:rPr lang="ru-RU" dirty="0" smtClean="0"/>
              <a:t>.</a:t>
            </a:r>
          </a:p>
          <a:p>
            <a:endParaRPr lang="ru-RU"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Подумай!</a:t>
            </a:r>
            <a:endParaRPr lang="ru-RU" dirty="0"/>
          </a:p>
        </p:txBody>
      </p:sp>
      <p:sp>
        <p:nvSpPr>
          <p:cNvPr id="4" name="TextBox 3"/>
          <p:cNvSpPr txBox="1"/>
          <p:nvPr/>
        </p:nvSpPr>
        <p:spPr>
          <a:xfrm>
            <a:off x="827584" y="1628800"/>
            <a:ext cx="4320480" cy="3046988"/>
          </a:xfrm>
          <a:prstGeom prst="rect">
            <a:avLst/>
          </a:prstGeom>
          <a:noFill/>
        </p:spPr>
        <p:txBody>
          <a:bodyPr wrap="square" rtlCol="0">
            <a:spAutoFit/>
          </a:bodyPr>
          <a:lstStyle/>
          <a:p>
            <a:r>
              <a:rPr lang="ru-RU" sz="3200" dirty="0" smtClean="0"/>
              <a:t>Задача – тупик</a:t>
            </a:r>
          </a:p>
          <a:p>
            <a:endParaRPr lang="ru-RU" sz="3200" dirty="0" smtClean="0"/>
          </a:p>
          <a:p>
            <a:r>
              <a:rPr lang="ru-RU" sz="3200" dirty="0" smtClean="0"/>
              <a:t>Подумал</a:t>
            </a:r>
          </a:p>
          <a:p>
            <a:endParaRPr lang="ru-RU" sz="3200" dirty="0" smtClean="0"/>
          </a:p>
          <a:p>
            <a:r>
              <a:rPr lang="ru-RU" sz="3200" dirty="0" smtClean="0"/>
              <a:t>Решение</a:t>
            </a:r>
          </a:p>
          <a:p>
            <a:r>
              <a:rPr lang="ru-RU" sz="3200" dirty="0" smtClean="0"/>
              <a:t>Другие решения</a:t>
            </a:r>
            <a:endParaRPr lang="ru-RU" sz="32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Противоречие</a:t>
            </a:r>
            <a:endParaRPr lang="ru-RU" dirty="0"/>
          </a:p>
        </p:txBody>
      </p:sp>
      <p:sp>
        <p:nvSpPr>
          <p:cNvPr id="3" name="Содержимое 2"/>
          <p:cNvSpPr>
            <a:spLocks noGrp="1"/>
          </p:cNvSpPr>
          <p:nvPr>
            <p:ph idx="1"/>
          </p:nvPr>
        </p:nvSpPr>
        <p:spPr/>
        <p:txBody>
          <a:bodyPr>
            <a:normAutofit/>
          </a:bodyPr>
          <a:lstStyle/>
          <a:p>
            <a:r>
              <a:rPr lang="ru-RU" dirty="0" smtClean="0"/>
              <a:t>Противоречие лежит в основе любой серьезной задачи</a:t>
            </a:r>
          </a:p>
          <a:p>
            <a:endParaRPr lang="ru-RU" dirty="0" smtClean="0"/>
          </a:p>
          <a:p>
            <a:r>
              <a:rPr lang="ru-RU" dirty="0" smtClean="0"/>
              <a:t>Противоречие решается </a:t>
            </a:r>
          </a:p>
          <a:p>
            <a:pPr lvl="1"/>
            <a:r>
              <a:rPr lang="ru-RU" dirty="0" smtClean="0"/>
              <a:t>В пространстве</a:t>
            </a:r>
          </a:p>
          <a:p>
            <a:pPr lvl="1"/>
            <a:r>
              <a:rPr lang="ru-RU" dirty="0" smtClean="0"/>
              <a:t>Во времени</a:t>
            </a:r>
          </a:p>
          <a:p>
            <a:pPr lvl="1"/>
            <a:r>
              <a:rPr lang="ru-RU" dirty="0" smtClean="0"/>
              <a:t>В структуре</a:t>
            </a:r>
          </a:p>
          <a:p>
            <a:pPr lvl="1"/>
            <a:r>
              <a:rPr lang="ru-RU" dirty="0" smtClean="0"/>
              <a:t>В отношении</a:t>
            </a:r>
          </a:p>
          <a:p>
            <a:pPr>
              <a:buNone/>
            </a:pPr>
            <a:endParaRPr lang="ru-RU"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Идеальный конечный результат</a:t>
            </a:r>
            <a:endParaRPr lang="ru-RU" dirty="0"/>
          </a:p>
        </p:txBody>
      </p:sp>
      <p:sp>
        <p:nvSpPr>
          <p:cNvPr id="4" name="Полилиния 3"/>
          <p:cNvSpPr/>
          <p:nvPr/>
        </p:nvSpPr>
        <p:spPr>
          <a:xfrm>
            <a:off x="1155560" y="1446963"/>
            <a:ext cx="1899718" cy="1617784"/>
          </a:xfrm>
          <a:custGeom>
            <a:avLst/>
            <a:gdLst>
              <a:gd name="connsiteX0" fmla="*/ 50242 w 1899718"/>
              <a:gd name="connsiteY0" fmla="*/ 663191 h 1617784"/>
              <a:gd name="connsiteX1" fmla="*/ 50242 w 1899718"/>
              <a:gd name="connsiteY1" fmla="*/ 663191 h 1617784"/>
              <a:gd name="connsiteX2" fmla="*/ 160774 w 1899718"/>
              <a:gd name="connsiteY2" fmla="*/ 592852 h 1617784"/>
              <a:gd name="connsiteX3" fmla="*/ 221064 w 1899718"/>
              <a:gd name="connsiteY3" fmla="*/ 512466 h 1617784"/>
              <a:gd name="connsiteX4" fmla="*/ 281354 w 1899718"/>
              <a:gd name="connsiteY4" fmla="*/ 432079 h 1617784"/>
              <a:gd name="connsiteX5" fmla="*/ 321548 w 1899718"/>
              <a:gd name="connsiteY5" fmla="*/ 371789 h 1617784"/>
              <a:gd name="connsiteX6" fmla="*/ 411983 w 1899718"/>
              <a:gd name="connsiteY6" fmla="*/ 311499 h 1617784"/>
              <a:gd name="connsiteX7" fmla="*/ 452176 w 1899718"/>
              <a:gd name="connsiteY7" fmla="*/ 261257 h 1617784"/>
              <a:gd name="connsiteX8" fmla="*/ 522515 w 1899718"/>
              <a:gd name="connsiteY8" fmla="*/ 231112 h 1617784"/>
              <a:gd name="connsiteX9" fmla="*/ 612950 w 1899718"/>
              <a:gd name="connsiteY9" fmla="*/ 160773 h 1617784"/>
              <a:gd name="connsiteX10" fmla="*/ 643095 w 1899718"/>
              <a:gd name="connsiteY10" fmla="*/ 120580 h 1617784"/>
              <a:gd name="connsiteX11" fmla="*/ 673240 w 1899718"/>
              <a:gd name="connsiteY11" fmla="*/ 100483 h 1617784"/>
              <a:gd name="connsiteX12" fmla="*/ 723482 w 1899718"/>
              <a:gd name="connsiteY12" fmla="*/ 60290 h 1617784"/>
              <a:gd name="connsiteX13" fmla="*/ 753627 w 1899718"/>
              <a:gd name="connsiteY13" fmla="*/ 40193 h 1617784"/>
              <a:gd name="connsiteX14" fmla="*/ 834014 w 1899718"/>
              <a:gd name="connsiteY14" fmla="*/ 0 h 1617784"/>
              <a:gd name="connsiteX15" fmla="*/ 1165609 w 1899718"/>
              <a:gd name="connsiteY15" fmla="*/ 10048 h 1617784"/>
              <a:gd name="connsiteX16" fmla="*/ 1235948 w 1899718"/>
              <a:gd name="connsiteY16" fmla="*/ 20096 h 1617784"/>
              <a:gd name="connsiteX17" fmla="*/ 1296238 w 1899718"/>
              <a:gd name="connsiteY17" fmla="*/ 40193 h 1617784"/>
              <a:gd name="connsiteX18" fmla="*/ 1326383 w 1899718"/>
              <a:gd name="connsiteY18" fmla="*/ 60290 h 1617784"/>
              <a:gd name="connsiteX19" fmla="*/ 1366576 w 1899718"/>
              <a:gd name="connsiteY19" fmla="*/ 70338 h 1617784"/>
              <a:gd name="connsiteX20" fmla="*/ 1487156 w 1899718"/>
              <a:gd name="connsiteY20" fmla="*/ 150725 h 1617784"/>
              <a:gd name="connsiteX21" fmla="*/ 1527350 w 1899718"/>
              <a:gd name="connsiteY21" fmla="*/ 180870 h 1617784"/>
              <a:gd name="connsiteX22" fmla="*/ 1577592 w 1899718"/>
              <a:gd name="connsiteY22" fmla="*/ 211015 h 1617784"/>
              <a:gd name="connsiteX23" fmla="*/ 1597688 w 1899718"/>
              <a:gd name="connsiteY23" fmla="*/ 241160 h 1617784"/>
              <a:gd name="connsiteX24" fmla="*/ 1657978 w 1899718"/>
              <a:gd name="connsiteY24" fmla="*/ 291402 h 1617784"/>
              <a:gd name="connsiteX25" fmla="*/ 1708220 w 1899718"/>
              <a:gd name="connsiteY25" fmla="*/ 371789 h 1617784"/>
              <a:gd name="connsiteX26" fmla="*/ 1718269 w 1899718"/>
              <a:gd name="connsiteY26" fmla="*/ 401934 h 1617784"/>
              <a:gd name="connsiteX27" fmla="*/ 1748414 w 1899718"/>
              <a:gd name="connsiteY27" fmla="*/ 422030 h 1617784"/>
              <a:gd name="connsiteX28" fmla="*/ 1758462 w 1899718"/>
              <a:gd name="connsiteY28" fmla="*/ 462224 h 1617784"/>
              <a:gd name="connsiteX29" fmla="*/ 1798655 w 1899718"/>
              <a:gd name="connsiteY29" fmla="*/ 532562 h 1617784"/>
              <a:gd name="connsiteX30" fmla="*/ 1858945 w 1899718"/>
              <a:gd name="connsiteY30" fmla="*/ 622997 h 1617784"/>
              <a:gd name="connsiteX31" fmla="*/ 1858945 w 1899718"/>
              <a:gd name="connsiteY31" fmla="*/ 1155560 h 1617784"/>
              <a:gd name="connsiteX32" fmla="*/ 1848897 w 1899718"/>
              <a:gd name="connsiteY32" fmla="*/ 1185705 h 1617784"/>
              <a:gd name="connsiteX33" fmla="*/ 1808704 w 1899718"/>
              <a:gd name="connsiteY33" fmla="*/ 1215850 h 1617784"/>
              <a:gd name="connsiteX34" fmla="*/ 1768510 w 1899718"/>
              <a:gd name="connsiteY34" fmla="*/ 1306285 h 1617784"/>
              <a:gd name="connsiteX35" fmla="*/ 1758462 w 1899718"/>
              <a:gd name="connsiteY35" fmla="*/ 1336430 h 1617784"/>
              <a:gd name="connsiteX36" fmla="*/ 1678075 w 1899718"/>
              <a:gd name="connsiteY36" fmla="*/ 1426866 h 1617784"/>
              <a:gd name="connsiteX37" fmla="*/ 1647930 w 1899718"/>
              <a:gd name="connsiteY37" fmla="*/ 1446962 h 1617784"/>
              <a:gd name="connsiteX38" fmla="*/ 1617785 w 1899718"/>
              <a:gd name="connsiteY38" fmla="*/ 1477107 h 1617784"/>
              <a:gd name="connsiteX39" fmla="*/ 1517302 w 1899718"/>
              <a:gd name="connsiteY39" fmla="*/ 1537397 h 1617784"/>
              <a:gd name="connsiteX40" fmla="*/ 1356528 w 1899718"/>
              <a:gd name="connsiteY40" fmla="*/ 1557494 h 1617784"/>
              <a:gd name="connsiteX41" fmla="*/ 1115367 w 1899718"/>
              <a:gd name="connsiteY41" fmla="*/ 1577591 h 1617784"/>
              <a:gd name="connsiteX42" fmla="*/ 1085222 w 1899718"/>
              <a:gd name="connsiteY42" fmla="*/ 1587639 h 1617784"/>
              <a:gd name="connsiteX43" fmla="*/ 984739 w 1899718"/>
              <a:gd name="connsiteY43" fmla="*/ 1597688 h 1617784"/>
              <a:gd name="connsiteX44" fmla="*/ 854110 w 1899718"/>
              <a:gd name="connsiteY44" fmla="*/ 1617784 h 1617784"/>
              <a:gd name="connsiteX45" fmla="*/ 633047 w 1899718"/>
              <a:gd name="connsiteY45" fmla="*/ 1607736 h 1617784"/>
              <a:gd name="connsiteX46" fmla="*/ 542611 w 1899718"/>
              <a:gd name="connsiteY46" fmla="*/ 1587639 h 1617784"/>
              <a:gd name="connsiteX47" fmla="*/ 492370 w 1899718"/>
              <a:gd name="connsiteY47" fmla="*/ 1557494 h 1617784"/>
              <a:gd name="connsiteX48" fmla="*/ 442128 w 1899718"/>
              <a:gd name="connsiteY48" fmla="*/ 1517301 h 1617784"/>
              <a:gd name="connsiteX49" fmla="*/ 401935 w 1899718"/>
              <a:gd name="connsiteY49" fmla="*/ 1507252 h 1617784"/>
              <a:gd name="connsiteX50" fmla="*/ 371789 w 1899718"/>
              <a:gd name="connsiteY50" fmla="*/ 1487156 h 1617784"/>
              <a:gd name="connsiteX51" fmla="*/ 301451 w 1899718"/>
              <a:gd name="connsiteY51" fmla="*/ 1416817 h 1617784"/>
              <a:gd name="connsiteX52" fmla="*/ 241161 w 1899718"/>
              <a:gd name="connsiteY52" fmla="*/ 1366575 h 1617784"/>
              <a:gd name="connsiteX53" fmla="*/ 190919 w 1899718"/>
              <a:gd name="connsiteY53" fmla="*/ 1306285 h 1617784"/>
              <a:gd name="connsiteX54" fmla="*/ 150726 w 1899718"/>
              <a:gd name="connsiteY54" fmla="*/ 1286189 h 1617784"/>
              <a:gd name="connsiteX55" fmla="*/ 60291 w 1899718"/>
              <a:gd name="connsiteY55" fmla="*/ 1215850 h 1617784"/>
              <a:gd name="connsiteX56" fmla="*/ 40194 w 1899718"/>
              <a:gd name="connsiteY56" fmla="*/ 1185705 h 1617784"/>
              <a:gd name="connsiteX57" fmla="*/ 20097 w 1899718"/>
              <a:gd name="connsiteY57" fmla="*/ 924448 h 1617784"/>
              <a:gd name="connsiteX58" fmla="*/ 10049 w 1899718"/>
              <a:gd name="connsiteY58" fmla="*/ 894303 h 1617784"/>
              <a:gd name="connsiteX59" fmla="*/ 0 w 1899718"/>
              <a:gd name="connsiteY59" fmla="*/ 854110 h 1617784"/>
              <a:gd name="connsiteX60" fmla="*/ 30145 w 1899718"/>
              <a:gd name="connsiteY60" fmla="*/ 703384 h 1617784"/>
              <a:gd name="connsiteX61" fmla="*/ 60291 w 1899718"/>
              <a:gd name="connsiteY61" fmla="*/ 663191 h 1617784"/>
              <a:gd name="connsiteX62" fmla="*/ 50242 w 1899718"/>
              <a:gd name="connsiteY62" fmla="*/ 663191 h 161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899718" h="1617784">
                <a:moveTo>
                  <a:pt x="50242" y="663191"/>
                </a:moveTo>
                <a:lnTo>
                  <a:pt x="50242" y="663191"/>
                </a:lnTo>
                <a:cubicBezTo>
                  <a:pt x="87086" y="639745"/>
                  <a:pt x="126672" y="620133"/>
                  <a:pt x="160774" y="592852"/>
                </a:cubicBezTo>
                <a:cubicBezTo>
                  <a:pt x="183501" y="574670"/>
                  <a:pt x="203154" y="537093"/>
                  <a:pt x="221064" y="512466"/>
                </a:cubicBezTo>
                <a:cubicBezTo>
                  <a:pt x="240765" y="485378"/>
                  <a:pt x="262774" y="459948"/>
                  <a:pt x="281354" y="432079"/>
                </a:cubicBezTo>
                <a:cubicBezTo>
                  <a:pt x="294752" y="411982"/>
                  <a:pt x="302688" y="386878"/>
                  <a:pt x="321548" y="371789"/>
                </a:cubicBezTo>
                <a:cubicBezTo>
                  <a:pt x="383486" y="322237"/>
                  <a:pt x="352606" y="341186"/>
                  <a:pt x="411983" y="311499"/>
                </a:cubicBezTo>
                <a:cubicBezTo>
                  <a:pt x="425381" y="294752"/>
                  <a:pt x="436036" y="275380"/>
                  <a:pt x="452176" y="261257"/>
                </a:cubicBezTo>
                <a:cubicBezTo>
                  <a:pt x="467459" y="247884"/>
                  <a:pt x="502472" y="237793"/>
                  <a:pt x="522515" y="231112"/>
                </a:cubicBezTo>
                <a:cubicBezTo>
                  <a:pt x="558369" y="207209"/>
                  <a:pt x="578166" y="195557"/>
                  <a:pt x="612950" y="160773"/>
                </a:cubicBezTo>
                <a:cubicBezTo>
                  <a:pt x="624792" y="148931"/>
                  <a:pt x="631253" y="132422"/>
                  <a:pt x="643095" y="120580"/>
                </a:cubicBezTo>
                <a:cubicBezTo>
                  <a:pt x="651634" y="112041"/>
                  <a:pt x="663579" y="107729"/>
                  <a:pt x="673240" y="100483"/>
                </a:cubicBezTo>
                <a:cubicBezTo>
                  <a:pt x="690398" y="87615"/>
                  <a:pt x="706324" y="73158"/>
                  <a:pt x="723482" y="60290"/>
                </a:cubicBezTo>
                <a:cubicBezTo>
                  <a:pt x="733143" y="53044"/>
                  <a:pt x="743025" y="45976"/>
                  <a:pt x="753627" y="40193"/>
                </a:cubicBezTo>
                <a:cubicBezTo>
                  <a:pt x="779927" y="25847"/>
                  <a:pt x="834014" y="0"/>
                  <a:pt x="834014" y="0"/>
                </a:cubicBezTo>
                <a:lnTo>
                  <a:pt x="1165609" y="10048"/>
                </a:lnTo>
                <a:cubicBezTo>
                  <a:pt x="1189264" y="11231"/>
                  <a:pt x="1212870" y="14770"/>
                  <a:pt x="1235948" y="20096"/>
                </a:cubicBezTo>
                <a:cubicBezTo>
                  <a:pt x="1256589" y="24859"/>
                  <a:pt x="1296238" y="40193"/>
                  <a:pt x="1296238" y="40193"/>
                </a:cubicBezTo>
                <a:cubicBezTo>
                  <a:pt x="1306286" y="46892"/>
                  <a:pt x="1315283" y="55533"/>
                  <a:pt x="1326383" y="60290"/>
                </a:cubicBezTo>
                <a:cubicBezTo>
                  <a:pt x="1339076" y="65730"/>
                  <a:pt x="1354815" y="63100"/>
                  <a:pt x="1366576" y="70338"/>
                </a:cubicBezTo>
                <a:cubicBezTo>
                  <a:pt x="1522252" y="166139"/>
                  <a:pt x="1405005" y="123342"/>
                  <a:pt x="1487156" y="150725"/>
                </a:cubicBezTo>
                <a:cubicBezTo>
                  <a:pt x="1500554" y="160773"/>
                  <a:pt x="1513415" y="171580"/>
                  <a:pt x="1527350" y="180870"/>
                </a:cubicBezTo>
                <a:cubicBezTo>
                  <a:pt x="1543600" y="191704"/>
                  <a:pt x="1562763" y="198305"/>
                  <a:pt x="1577592" y="211015"/>
                </a:cubicBezTo>
                <a:cubicBezTo>
                  <a:pt x="1586761" y="218874"/>
                  <a:pt x="1589957" y="231883"/>
                  <a:pt x="1597688" y="241160"/>
                </a:cubicBezTo>
                <a:cubicBezTo>
                  <a:pt x="1679978" y="339909"/>
                  <a:pt x="1578951" y="212377"/>
                  <a:pt x="1657978" y="291402"/>
                </a:cubicBezTo>
                <a:cubicBezTo>
                  <a:pt x="1679621" y="313045"/>
                  <a:pt x="1696279" y="343925"/>
                  <a:pt x="1708220" y="371789"/>
                </a:cubicBezTo>
                <a:cubicBezTo>
                  <a:pt x="1712392" y="381525"/>
                  <a:pt x="1711652" y="393663"/>
                  <a:pt x="1718269" y="401934"/>
                </a:cubicBezTo>
                <a:cubicBezTo>
                  <a:pt x="1725813" y="411364"/>
                  <a:pt x="1738366" y="415331"/>
                  <a:pt x="1748414" y="422030"/>
                </a:cubicBezTo>
                <a:cubicBezTo>
                  <a:pt x="1751763" y="435428"/>
                  <a:pt x="1753613" y="449293"/>
                  <a:pt x="1758462" y="462224"/>
                </a:cubicBezTo>
                <a:cubicBezTo>
                  <a:pt x="1776539" y="510429"/>
                  <a:pt x="1776233" y="492202"/>
                  <a:pt x="1798655" y="532562"/>
                </a:cubicBezTo>
                <a:cubicBezTo>
                  <a:pt x="1844279" y="614686"/>
                  <a:pt x="1807142" y="571194"/>
                  <a:pt x="1858945" y="622997"/>
                </a:cubicBezTo>
                <a:cubicBezTo>
                  <a:pt x="1899718" y="826849"/>
                  <a:pt x="1877025" y="694536"/>
                  <a:pt x="1858945" y="1155560"/>
                </a:cubicBezTo>
                <a:cubicBezTo>
                  <a:pt x="1858530" y="1166144"/>
                  <a:pt x="1855678" y="1177568"/>
                  <a:pt x="1848897" y="1185705"/>
                </a:cubicBezTo>
                <a:cubicBezTo>
                  <a:pt x="1838176" y="1198571"/>
                  <a:pt x="1822102" y="1205802"/>
                  <a:pt x="1808704" y="1215850"/>
                </a:cubicBezTo>
                <a:cubicBezTo>
                  <a:pt x="1784788" y="1287597"/>
                  <a:pt x="1800358" y="1258514"/>
                  <a:pt x="1768510" y="1306285"/>
                </a:cubicBezTo>
                <a:cubicBezTo>
                  <a:pt x="1765161" y="1316333"/>
                  <a:pt x="1763199" y="1326956"/>
                  <a:pt x="1758462" y="1336430"/>
                </a:cubicBezTo>
                <a:cubicBezTo>
                  <a:pt x="1743361" y="1366632"/>
                  <a:pt x="1698045" y="1413553"/>
                  <a:pt x="1678075" y="1426866"/>
                </a:cubicBezTo>
                <a:cubicBezTo>
                  <a:pt x="1668027" y="1433565"/>
                  <a:pt x="1657207" y="1439231"/>
                  <a:pt x="1647930" y="1446962"/>
                </a:cubicBezTo>
                <a:cubicBezTo>
                  <a:pt x="1637013" y="1456059"/>
                  <a:pt x="1628479" y="1467749"/>
                  <a:pt x="1617785" y="1477107"/>
                </a:cubicBezTo>
                <a:cubicBezTo>
                  <a:pt x="1586038" y="1504886"/>
                  <a:pt x="1560057" y="1529253"/>
                  <a:pt x="1517302" y="1537397"/>
                </a:cubicBezTo>
                <a:cubicBezTo>
                  <a:pt x="1464247" y="1547503"/>
                  <a:pt x="1356528" y="1557494"/>
                  <a:pt x="1356528" y="1557494"/>
                </a:cubicBezTo>
                <a:cubicBezTo>
                  <a:pt x="1241242" y="1586315"/>
                  <a:pt x="1378806" y="1554683"/>
                  <a:pt x="1115367" y="1577591"/>
                </a:cubicBezTo>
                <a:cubicBezTo>
                  <a:pt x="1104815" y="1578509"/>
                  <a:pt x="1095691" y="1586028"/>
                  <a:pt x="1085222" y="1587639"/>
                </a:cubicBezTo>
                <a:cubicBezTo>
                  <a:pt x="1051952" y="1592758"/>
                  <a:pt x="1018195" y="1593971"/>
                  <a:pt x="984739" y="1597688"/>
                </a:cubicBezTo>
                <a:cubicBezTo>
                  <a:pt x="902608" y="1606814"/>
                  <a:pt x="921217" y="1604363"/>
                  <a:pt x="854110" y="1617784"/>
                </a:cubicBezTo>
                <a:cubicBezTo>
                  <a:pt x="780422" y="1614435"/>
                  <a:pt x="706609" y="1613185"/>
                  <a:pt x="633047" y="1607736"/>
                </a:cubicBezTo>
                <a:cubicBezTo>
                  <a:pt x="614913" y="1606393"/>
                  <a:pt x="562460" y="1592602"/>
                  <a:pt x="542611" y="1587639"/>
                </a:cubicBezTo>
                <a:cubicBezTo>
                  <a:pt x="525864" y="1577591"/>
                  <a:pt x="508370" y="1568694"/>
                  <a:pt x="492370" y="1557494"/>
                </a:cubicBezTo>
                <a:cubicBezTo>
                  <a:pt x="474800" y="1545195"/>
                  <a:pt x="460876" y="1527717"/>
                  <a:pt x="442128" y="1517301"/>
                </a:cubicBezTo>
                <a:cubicBezTo>
                  <a:pt x="430056" y="1510594"/>
                  <a:pt x="415333" y="1510602"/>
                  <a:pt x="401935" y="1507252"/>
                </a:cubicBezTo>
                <a:cubicBezTo>
                  <a:pt x="391886" y="1500553"/>
                  <a:pt x="380766" y="1495235"/>
                  <a:pt x="371789" y="1487156"/>
                </a:cubicBezTo>
                <a:cubicBezTo>
                  <a:pt x="347143" y="1464975"/>
                  <a:pt x="329040" y="1435209"/>
                  <a:pt x="301451" y="1416817"/>
                </a:cubicBezTo>
                <a:cubicBezTo>
                  <a:pt x="271808" y="1397055"/>
                  <a:pt x="265341" y="1395591"/>
                  <a:pt x="241161" y="1366575"/>
                </a:cubicBezTo>
                <a:cubicBezTo>
                  <a:pt x="215241" y="1335471"/>
                  <a:pt x="227180" y="1332186"/>
                  <a:pt x="190919" y="1306285"/>
                </a:cubicBezTo>
                <a:cubicBezTo>
                  <a:pt x="178730" y="1297579"/>
                  <a:pt x="163570" y="1293896"/>
                  <a:pt x="150726" y="1286189"/>
                </a:cubicBezTo>
                <a:cubicBezTo>
                  <a:pt x="113381" y="1263782"/>
                  <a:pt x="87059" y="1247971"/>
                  <a:pt x="60291" y="1215850"/>
                </a:cubicBezTo>
                <a:cubicBezTo>
                  <a:pt x="52560" y="1206572"/>
                  <a:pt x="46893" y="1195753"/>
                  <a:pt x="40194" y="1185705"/>
                </a:cubicBezTo>
                <a:cubicBezTo>
                  <a:pt x="13924" y="1028093"/>
                  <a:pt x="48262" y="1248352"/>
                  <a:pt x="20097" y="924448"/>
                </a:cubicBezTo>
                <a:cubicBezTo>
                  <a:pt x="19179" y="913896"/>
                  <a:pt x="12959" y="904487"/>
                  <a:pt x="10049" y="894303"/>
                </a:cubicBezTo>
                <a:cubicBezTo>
                  <a:pt x="6255" y="881024"/>
                  <a:pt x="3350" y="867508"/>
                  <a:pt x="0" y="854110"/>
                </a:cubicBezTo>
                <a:cubicBezTo>
                  <a:pt x="3147" y="825792"/>
                  <a:pt x="6913" y="734359"/>
                  <a:pt x="30145" y="703384"/>
                </a:cubicBezTo>
                <a:lnTo>
                  <a:pt x="60291" y="663191"/>
                </a:lnTo>
                <a:cubicBezTo>
                  <a:pt x="71398" y="629868"/>
                  <a:pt x="51917" y="663191"/>
                  <a:pt x="50242" y="663191"/>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олилиния 4"/>
          <p:cNvSpPr/>
          <p:nvPr/>
        </p:nvSpPr>
        <p:spPr>
          <a:xfrm>
            <a:off x="5364088" y="1196752"/>
            <a:ext cx="2018774" cy="1867732"/>
          </a:xfrm>
          <a:custGeom>
            <a:avLst/>
            <a:gdLst>
              <a:gd name="connsiteX0" fmla="*/ 622998 w 2018774"/>
              <a:gd name="connsiteY0" fmla="*/ 1798655 h 1867732"/>
              <a:gd name="connsiteX1" fmla="*/ 622998 w 2018774"/>
              <a:gd name="connsiteY1" fmla="*/ 1798655 h 1867732"/>
              <a:gd name="connsiteX2" fmla="*/ 542611 w 2018774"/>
              <a:gd name="connsiteY2" fmla="*/ 1768510 h 1867732"/>
              <a:gd name="connsiteX3" fmla="*/ 522515 w 2018774"/>
              <a:gd name="connsiteY3" fmla="*/ 1728317 h 1867732"/>
              <a:gd name="connsiteX4" fmla="*/ 452176 w 2018774"/>
              <a:gd name="connsiteY4" fmla="*/ 1607737 h 1867732"/>
              <a:gd name="connsiteX5" fmla="*/ 351693 w 2018774"/>
              <a:gd name="connsiteY5" fmla="*/ 1497205 h 1867732"/>
              <a:gd name="connsiteX6" fmla="*/ 341644 w 2018774"/>
              <a:gd name="connsiteY6" fmla="*/ 1457011 h 1867732"/>
              <a:gd name="connsiteX7" fmla="*/ 241161 w 2018774"/>
              <a:gd name="connsiteY7" fmla="*/ 1346480 h 1867732"/>
              <a:gd name="connsiteX8" fmla="*/ 180871 w 2018774"/>
              <a:gd name="connsiteY8" fmla="*/ 1256044 h 1867732"/>
              <a:gd name="connsiteX9" fmla="*/ 170822 w 2018774"/>
              <a:gd name="connsiteY9" fmla="*/ 1225899 h 1867732"/>
              <a:gd name="connsiteX10" fmla="*/ 120581 w 2018774"/>
              <a:gd name="connsiteY10" fmla="*/ 1135464 h 1867732"/>
              <a:gd name="connsiteX11" fmla="*/ 90435 w 2018774"/>
              <a:gd name="connsiteY11" fmla="*/ 1055077 h 1867732"/>
              <a:gd name="connsiteX12" fmla="*/ 60290 w 2018774"/>
              <a:gd name="connsiteY12" fmla="*/ 984739 h 1867732"/>
              <a:gd name="connsiteX13" fmla="*/ 50242 w 2018774"/>
              <a:gd name="connsiteY13" fmla="*/ 944545 h 1867732"/>
              <a:gd name="connsiteX14" fmla="*/ 30145 w 2018774"/>
              <a:gd name="connsiteY14" fmla="*/ 894304 h 1867732"/>
              <a:gd name="connsiteX15" fmla="*/ 10049 w 2018774"/>
              <a:gd name="connsiteY15" fmla="*/ 813917 h 1867732"/>
              <a:gd name="connsiteX16" fmla="*/ 0 w 2018774"/>
              <a:gd name="connsiteY16" fmla="*/ 783772 h 1867732"/>
              <a:gd name="connsiteX17" fmla="*/ 30145 w 2018774"/>
              <a:gd name="connsiteY17" fmla="*/ 271306 h 1867732"/>
              <a:gd name="connsiteX18" fmla="*/ 40194 w 2018774"/>
              <a:gd name="connsiteY18" fmla="*/ 231113 h 1867732"/>
              <a:gd name="connsiteX19" fmla="*/ 70339 w 2018774"/>
              <a:gd name="connsiteY19" fmla="*/ 211016 h 1867732"/>
              <a:gd name="connsiteX20" fmla="*/ 110532 w 2018774"/>
              <a:gd name="connsiteY20" fmla="*/ 170822 h 1867732"/>
              <a:gd name="connsiteX21" fmla="*/ 140677 w 2018774"/>
              <a:gd name="connsiteY21" fmla="*/ 150726 h 1867732"/>
              <a:gd name="connsiteX22" fmla="*/ 211016 w 2018774"/>
              <a:gd name="connsiteY22" fmla="*/ 100484 h 1867732"/>
              <a:gd name="connsiteX23" fmla="*/ 261257 w 2018774"/>
              <a:gd name="connsiteY23" fmla="*/ 70339 h 1867732"/>
              <a:gd name="connsiteX24" fmla="*/ 331596 w 2018774"/>
              <a:gd name="connsiteY24" fmla="*/ 60291 h 1867732"/>
              <a:gd name="connsiteX25" fmla="*/ 432079 w 2018774"/>
              <a:gd name="connsiteY25" fmla="*/ 40194 h 1867732"/>
              <a:gd name="connsiteX26" fmla="*/ 552660 w 2018774"/>
              <a:gd name="connsiteY26" fmla="*/ 20097 h 1867732"/>
              <a:gd name="connsiteX27" fmla="*/ 602901 w 2018774"/>
              <a:gd name="connsiteY27" fmla="*/ 10049 h 1867732"/>
              <a:gd name="connsiteX28" fmla="*/ 723482 w 2018774"/>
              <a:gd name="connsiteY28" fmla="*/ 0 h 1867732"/>
              <a:gd name="connsiteX29" fmla="*/ 1045029 w 2018774"/>
              <a:gd name="connsiteY29" fmla="*/ 10049 h 1867732"/>
              <a:gd name="connsiteX30" fmla="*/ 1085222 w 2018774"/>
              <a:gd name="connsiteY30" fmla="*/ 20097 h 1867732"/>
              <a:gd name="connsiteX31" fmla="*/ 1205803 w 2018774"/>
              <a:gd name="connsiteY31" fmla="*/ 70339 h 1867732"/>
              <a:gd name="connsiteX32" fmla="*/ 1286189 w 2018774"/>
              <a:gd name="connsiteY32" fmla="*/ 90436 h 1867732"/>
              <a:gd name="connsiteX33" fmla="*/ 1316334 w 2018774"/>
              <a:gd name="connsiteY33" fmla="*/ 100484 h 1867732"/>
              <a:gd name="connsiteX34" fmla="*/ 1386673 w 2018774"/>
              <a:gd name="connsiteY34" fmla="*/ 130629 h 1867732"/>
              <a:gd name="connsiteX35" fmla="*/ 1446963 w 2018774"/>
              <a:gd name="connsiteY35" fmla="*/ 140677 h 1867732"/>
              <a:gd name="connsiteX36" fmla="*/ 1497205 w 2018774"/>
              <a:gd name="connsiteY36" fmla="*/ 150726 h 1867732"/>
              <a:gd name="connsiteX37" fmla="*/ 1567543 w 2018774"/>
              <a:gd name="connsiteY37" fmla="*/ 180871 h 1867732"/>
              <a:gd name="connsiteX38" fmla="*/ 1617785 w 2018774"/>
              <a:gd name="connsiteY38" fmla="*/ 190919 h 1867732"/>
              <a:gd name="connsiteX39" fmla="*/ 1657978 w 2018774"/>
              <a:gd name="connsiteY39" fmla="*/ 200967 h 1867732"/>
              <a:gd name="connsiteX40" fmla="*/ 1728317 w 2018774"/>
              <a:gd name="connsiteY40" fmla="*/ 211016 h 1867732"/>
              <a:gd name="connsiteX41" fmla="*/ 1788607 w 2018774"/>
              <a:gd name="connsiteY41" fmla="*/ 221064 h 1867732"/>
              <a:gd name="connsiteX42" fmla="*/ 1828800 w 2018774"/>
              <a:gd name="connsiteY42" fmla="*/ 241161 h 1867732"/>
              <a:gd name="connsiteX43" fmla="*/ 1858945 w 2018774"/>
              <a:gd name="connsiteY43" fmla="*/ 251209 h 1867732"/>
              <a:gd name="connsiteX44" fmla="*/ 1889090 w 2018774"/>
              <a:gd name="connsiteY44" fmla="*/ 281354 h 1867732"/>
              <a:gd name="connsiteX45" fmla="*/ 1949381 w 2018774"/>
              <a:gd name="connsiteY45" fmla="*/ 311499 h 1867732"/>
              <a:gd name="connsiteX46" fmla="*/ 1969477 w 2018774"/>
              <a:gd name="connsiteY46" fmla="*/ 371789 h 1867732"/>
              <a:gd name="connsiteX47" fmla="*/ 1999622 w 2018774"/>
              <a:gd name="connsiteY47" fmla="*/ 502418 h 1867732"/>
              <a:gd name="connsiteX48" fmla="*/ 1999622 w 2018774"/>
              <a:gd name="connsiteY48" fmla="*/ 803869 h 1867732"/>
              <a:gd name="connsiteX49" fmla="*/ 1959429 w 2018774"/>
              <a:gd name="connsiteY49" fmla="*/ 904352 h 1867732"/>
              <a:gd name="connsiteX50" fmla="*/ 1949381 w 2018774"/>
              <a:gd name="connsiteY50" fmla="*/ 944545 h 1867732"/>
              <a:gd name="connsiteX51" fmla="*/ 1879042 w 2018774"/>
              <a:gd name="connsiteY51" fmla="*/ 1055077 h 1867732"/>
              <a:gd name="connsiteX52" fmla="*/ 1828800 w 2018774"/>
              <a:gd name="connsiteY52" fmla="*/ 1125416 h 1867732"/>
              <a:gd name="connsiteX53" fmla="*/ 1798655 w 2018774"/>
              <a:gd name="connsiteY53" fmla="*/ 1195754 h 1867732"/>
              <a:gd name="connsiteX54" fmla="*/ 1788607 w 2018774"/>
              <a:gd name="connsiteY54" fmla="*/ 1225899 h 1867732"/>
              <a:gd name="connsiteX55" fmla="*/ 1748414 w 2018774"/>
              <a:gd name="connsiteY55" fmla="*/ 1296238 h 1867732"/>
              <a:gd name="connsiteX56" fmla="*/ 1688123 w 2018774"/>
              <a:gd name="connsiteY56" fmla="*/ 1356528 h 1867732"/>
              <a:gd name="connsiteX57" fmla="*/ 1637882 w 2018774"/>
              <a:gd name="connsiteY57" fmla="*/ 1416818 h 1867732"/>
              <a:gd name="connsiteX58" fmla="*/ 1607737 w 2018774"/>
              <a:gd name="connsiteY58" fmla="*/ 1426866 h 1867732"/>
              <a:gd name="connsiteX59" fmla="*/ 1567543 w 2018774"/>
              <a:gd name="connsiteY59" fmla="*/ 1446963 h 1867732"/>
              <a:gd name="connsiteX60" fmla="*/ 1467060 w 2018774"/>
              <a:gd name="connsiteY60" fmla="*/ 1497205 h 1867732"/>
              <a:gd name="connsiteX61" fmla="*/ 1386673 w 2018774"/>
              <a:gd name="connsiteY61" fmla="*/ 1547447 h 1867732"/>
              <a:gd name="connsiteX62" fmla="*/ 1356528 w 2018774"/>
              <a:gd name="connsiteY62" fmla="*/ 1557495 h 1867732"/>
              <a:gd name="connsiteX63" fmla="*/ 1326383 w 2018774"/>
              <a:gd name="connsiteY63" fmla="*/ 1577592 h 1867732"/>
              <a:gd name="connsiteX64" fmla="*/ 1296238 w 2018774"/>
              <a:gd name="connsiteY64" fmla="*/ 1587640 h 1867732"/>
              <a:gd name="connsiteX65" fmla="*/ 1245996 w 2018774"/>
              <a:gd name="connsiteY65" fmla="*/ 1607737 h 1867732"/>
              <a:gd name="connsiteX66" fmla="*/ 1215851 w 2018774"/>
              <a:gd name="connsiteY66" fmla="*/ 1627833 h 1867732"/>
              <a:gd name="connsiteX67" fmla="*/ 1135464 w 2018774"/>
              <a:gd name="connsiteY67" fmla="*/ 1657978 h 1867732"/>
              <a:gd name="connsiteX68" fmla="*/ 1095271 w 2018774"/>
              <a:gd name="connsiteY68" fmla="*/ 1688124 h 1867732"/>
              <a:gd name="connsiteX69" fmla="*/ 1024932 w 2018774"/>
              <a:gd name="connsiteY69" fmla="*/ 1718269 h 1867732"/>
              <a:gd name="connsiteX70" fmla="*/ 994787 w 2018774"/>
              <a:gd name="connsiteY70" fmla="*/ 1748414 h 1867732"/>
              <a:gd name="connsiteX71" fmla="*/ 934497 w 2018774"/>
              <a:gd name="connsiteY71" fmla="*/ 1768510 h 1867732"/>
              <a:gd name="connsiteX72" fmla="*/ 894304 w 2018774"/>
              <a:gd name="connsiteY72" fmla="*/ 1788607 h 1867732"/>
              <a:gd name="connsiteX73" fmla="*/ 763675 w 2018774"/>
              <a:gd name="connsiteY73" fmla="*/ 1808704 h 1867732"/>
              <a:gd name="connsiteX74" fmla="*/ 733530 w 2018774"/>
              <a:gd name="connsiteY74" fmla="*/ 1828800 h 1867732"/>
              <a:gd name="connsiteX75" fmla="*/ 663192 w 2018774"/>
              <a:gd name="connsiteY75" fmla="*/ 1858945 h 1867732"/>
              <a:gd name="connsiteX76" fmla="*/ 592853 w 2018774"/>
              <a:gd name="connsiteY76" fmla="*/ 1848897 h 1867732"/>
              <a:gd name="connsiteX77" fmla="*/ 633046 w 2018774"/>
              <a:gd name="connsiteY77" fmla="*/ 1768510 h 1867732"/>
              <a:gd name="connsiteX78" fmla="*/ 643095 w 2018774"/>
              <a:gd name="connsiteY78" fmla="*/ 1738365 h 1867732"/>
              <a:gd name="connsiteX79" fmla="*/ 612950 w 2018774"/>
              <a:gd name="connsiteY79" fmla="*/ 1718269 h 1867732"/>
              <a:gd name="connsiteX80" fmla="*/ 643095 w 2018774"/>
              <a:gd name="connsiteY80" fmla="*/ 1718269 h 1867732"/>
              <a:gd name="connsiteX81" fmla="*/ 622998 w 2018774"/>
              <a:gd name="connsiteY81" fmla="*/ 1798655 h 186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018774" h="1867732">
                <a:moveTo>
                  <a:pt x="622998" y="1798655"/>
                </a:moveTo>
                <a:lnTo>
                  <a:pt x="622998" y="1798655"/>
                </a:lnTo>
                <a:cubicBezTo>
                  <a:pt x="596202" y="1788607"/>
                  <a:pt x="566056" y="1784921"/>
                  <a:pt x="542611" y="1768510"/>
                </a:cubicBezTo>
                <a:cubicBezTo>
                  <a:pt x="530340" y="1759920"/>
                  <a:pt x="529859" y="1741372"/>
                  <a:pt x="522515" y="1728317"/>
                </a:cubicBezTo>
                <a:cubicBezTo>
                  <a:pt x="499702" y="1687761"/>
                  <a:pt x="485079" y="1640640"/>
                  <a:pt x="452176" y="1607737"/>
                </a:cubicBezTo>
                <a:cubicBezTo>
                  <a:pt x="376721" y="1532282"/>
                  <a:pt x="409640" y="1569640"/>
                  <a:pt x="351693" y="1497205"/>
                </a:cubicBezTo>
                <a:cubicBezTo>
                  <a:pt x="348343" y="1483807"/>
                  <a:pt x="347084" y="1469705"/>
                  <a:pt x="341644" y="1457011"/>
                </a:cubicBezTo>
                <a:cubicBezTo>
                  <a:pt x="325343" y="1418974"/>
                  <a:pt x="252223" y="1361229"/>
                  <a:pt x="241161" y="1346480"/>
                </a:cubicBezTo>
                <a:cubicBezTo>
                  <a:pt x="215916" y="1312820"/>
                  <a:pt x="200252" y="1294806"/>
                  <a:pt x="180871" y="1256044"/>
                </a:cubicBezTo>
                <a:cubicBezTo>
                  <a:pt x="176134" y="1246570"/>
                  <a:pt x="174994" y="1235635"/>
                  <a:pt x="170822" y="1225899"/>
                </a:cubicBezTo>
                <a:cubicBezTo>
                  <a:pt x="156405" y="1192259"/>
                  <a:pt x="139640" y="1167229"/>
                  <a:pt x="120581" y="1135464"/>
                </a:cubicBezTo>
                <a:cubicBezTo>
                  <a:pt x="95093" y="1008032"/>
                  <a:pt x="129248" y="1145640"/>
                  <a:pt x="90435" y="1055077"/>
                </a:cubicBezTo>
                <a:cubicBezTo>
                  <a:pt x="51503" y="964236"/>
                  <a:pt x="110745" y="1060420"/>
                  <a:pt x="60290" y="984739"/>
                </a:cubicBezTo>
                <a:cubicBezTo>
                  <a:pt x="56941" y="971341"/>
                  <a:pt x="54609" y="957647"/>
                  <a:pt x="50242" y="944545"/>
                </a:cubicBezTo>
                <a:cubicBezTo>
                  <a:pt x="44538" y="927433"/>
                  <a:pt x="35449" y="911544"/>
                  <a:pt x="30145" y="894304"/>
                </a:cubicBezTo>
                <a:cubicBezTo>
                  <a:pt x="22022" y="867905"/>
                  <a:pt x="18784" y="840120"/>
                  <a:pt x="10049" y="813917"/>
                </a:cubicBezTo>
                <a:lnTo>
                  <a:pt x="0" y="783772"/>
                </a:lnTo>
                <a:cubicBezTo>
                  <a:pt x="10048" y="612950"/>
                  <a:pt x="17733" y="441973"/>
                  <a:pt x="30145" y="271306"/>
                </a:cubicBezTo>
                <a:cubicBezTo>
                  <a:pt x="31147" y="257532"/>
                  <a:pt x="32533" y="242604"/>
                  <a:pt x="40194" y="231113"/>
                </a:cubicBezTo>
                <a:cubicBezTo>
                  <a:pt x="46893" y="221065"/>
                  <a:pt x="61170" y="218875"/>
                  <a:pt x="70339" y="211016"/>
                </a:cubicBezTo>
                <a:cubicBezTo>
                  <a:pt x="84725" y="198685"/>
                  <a:pt x="96146" y="183153"/>
                  <a:pt x="110532" y="170822"/>
                </a:cubicBezTo>
                <a:cubicBezTo>
                  <a:pt x="119701" y="162963"/>
                  <a:pt x="130850" y="157745"/>
                  <a:pt x="140677" y="150726"/>
                </a:cubicBezTo>
                <a:cubicBezTo>
                  <a:pt x="181947" y="121248"/>
                  <a:pt x="173128" y="124165"/>
                  <a:pt x="211016" y="100484"/>
                </a:cubicBezTo>
                <a:cubicBezTo>
                  <a:pt x="227578" y="90133"/>
                  <a:pt x="242729" y="76515"/>
                  <a:pt x="261257" y="70339"/>
                </a:cubicBezTo>
                <a:cubicBezTo>
                  <a:pt x="283726" y="62849"/>
                  <a:pt x="308150" y="63640"/>
                  <a:pt x="331596" y="60291"/>
                </a:cubicBezTo>
                <a:cubicBezTo>
                  <a:pt x="387308" y="41719"/>
                  <a:pt x="344327" y="54050"/>
                  <a:pt x="432079" y="40194"/>
                </a:cubicBezTo>
                <a:lnTo>
                  <a:pt x="552660" y="20097"/>
                </a:lnTo>
                <a:cubicBezTo>
                  <a:pt x="569479" y="17129"/>
                  <a:pt x="585939" y="12045"/>
                  <a:pt x="602901" y="10049"/>
                </a:cubicBezTo>
                <a:cubicBezTo>
                  <a:pt x="642958" y="5336"/>
                  <a:pt x="683288" y="3350"/>
                  <a:pt x="723482" y="0"/>
                </a:cubicBezTo>
                <a:cubicBezTo>
                  <a:pt x="830664" y="3350"/>
                  <a:pt x="937959" y="4101"/>
                  <a:pt x="1045029" y="10049"/>
                </a:cubicBezTo>
                <a:cubicBezTo>
                  <a:pt x="1058818" y="10815"/>
                  <a:pt x="1071943" y="16303"/>
                  <a:pt x="1085222" y="20097"/>
                </a:cubicBezTo>
                <a:cubicBezTo>
                  <a:pt x="1146896" y="37718"/>
                  <a:pt x="1104963" y="34748"/>
                  <a:pt x="1205803" y="70339"/>
                </a:cubicBezTo>
                <a:cubicBezTo>
                  <a:pt x="1231848" y="79532"/>
                  <a:pt x="1259986" y="81702"/>
                  <a:pt x="1286189" y="90436"/>
                </a:cubicBezTo>
                <a:cubicBezTo>
                  <a:pt x="1296237" y="93785"/>
                  <a:pt x="1306599" y="96312"/>
                  <a:pt x="1316334" y="100484"/>
                </a:cubicBezTo>
                <a:cubicBezTo>
                  <a:pt x="1349419" y="114663"/>
                  <a:pt x="1354043" y="123378"/>
                  <a:pt x="1386673" y="130629"/>
                </a:cubicBezTo>
                <a:cubicBezTo>
                  <a:pt x="1406562" y="135049"/>
                  <a:pt x="1426918" y="137032"/>
                  <a:pt x="1446963" y="140677"/>
                </a:cubicBezTo>
                <a:cubicBezTo>
                  <a:pt x="1463767" y="143732"/>
                  <a:pt x="1480458" y="147376"/>
                  <a:pt x="1497205" y="150726"/>
                </a:cubicBezTo>
                <a:cubicBezTo>
                  <a:pt x="1520651" y="160774"/>
                  <a:pt x="1543343" y="172805"/>
                  <a:pt x="1567543" y="180871"/>
                </a:cubicBezTo>
                <a:cubicBezTo>
                  <a:pt x="1583746" y="186272"/>
                  <a:pt x="1601113" y="187214"/>
                  <a:pt x="1617785" y="190919"/>
                </a:cubicBezTo>
                <a:cubicBezTo>
                  <a:pt x="1631266" y="193915"/>
                  <a:pt x="1644391" y="198497"/>
                  <a:pt x="1657978" y="200967"/>
                </a:cubicBezTo>
                <a:cubicBezTo>
                  <a:pt x="1681280" y="205204"/>
                  <a:pt x="1704908" y="207415"/>
                  <a:pt x="1728317" y="211016"/>
                </a:cubicBezTo>
                <a:cubicBezTo>
                  <a:pt x="1748454" y="214114"/>
                  <a:pt x="1768510" y="217715"/>
                  <a:pt x="1788607" y="221064"/>
                </a:cubicBezTo>
                <a:cubicBezTo>
                  <a:pt x="1802005" y="227763"/>
                  <a:pt x="1815032" y="235260"/>
                  <a:pt x="1828800" y="241161"/>
                </a:cubicBezTo>
                <a:cubicBezTo>
                  <a:pt x="1838535" y="245333"/>
                  <a:pt x="1850132" y="245334"/>
                  <a:pt x="1858945" y="251209"/>
                </a:cubicBezTo>
                <a:cubicBezTo>
                  <a:pt x="1870769" y="259092"/>
                  <a:pt x="1878173" y="272257"/>
                  <a:pt x="1889090" y="281354"/>
                </a:cubicBezTo>
                <a:cubicBezTo>
                  <a:pt x="1915063" y="302999"/>
                  <a:pt x="1919167" y="301428"/>
                  <a:pt x="1949381" y="311499"/>
                </a:cubicBezTo>
                <a:cubicBezTo>
                  <a:pt x="1956080" y="331596"/>
                  <a:pt x="1965994" y="350894"/>
                  <a:pt x="1969477" y="371789"/>
                </a:cubicBezTo>
                <a:cubicBezTo>
                  <a:pt x="1983535" y="456132"/>
                  <a:pt x="1973929" y="412490"/>
                  <a:pt x="1999622" y="502418"/>
                </a:cubicBezTo>
                <a:cubicBezTo>
                  <a:pt x="2014148" y="633147"/>
                  <a:pt x="2018774" y="631497"/>
                  <a:pt x="1999622" y="803869"/>
                </a:cubicBezTo>
                <a:cubicBezTo>
                  <a:pt x="1996074" y="835801"/>
                  <a:pt x="1973949" y="875312"/>
                  <a:pt x="1959429" y="904352"/>
                </a:cubicBezTo>
                <a:cubicBezTo>
                  <a:pt x="1956080" y="917750"/>
                  <a:pt x="1955096" y="931973"/>
                  <a:pt x="1949381" y="944545"/>
                </a:cubicBezTo>
                <a:cubicBezTo>
                  <a:pt x="1921934" y="1004929"/>
                  <a:pt x="1912332" y="1008472"/>
                  <a:pt x="1879042" y="1055077"/>
                </a:cubicBezTo>
                <a:cubicBezTo>
                  <a:pt x="1805554" y="1157960"/>
                  <a:pt x="1927349" y="994015"/>
                  <a:pt x="1828800" y="1125416"/>
                </a:cubicBezTo>
                <a:cubicBezTo>
                  <a:pt x="1805236" y="1196111"/>
                  <a:pt x="1835905" y="1108837"/>
                  <a:pt x="1798655" y="1195754"/>
                </a:cubicBezTo>
                <a:cubicBezTo>
                  <a:pt x="1794483" y="1205489"/>
                  <a:pt x="1792779" y="1216164"/>
                  <a:pt x="1788607" y="1225899"/>
                </a:cubicBezTo>
                <a:cubicBezTo>
                  <a:pt x="1781079" y="1243464"/>
                  <a:pt x="1762332" y="1280581"/>
                  <a:pt x="1748414" y="1296238"/>
                </a:cubicBezTo>
                <a:cubicBezTo>
                  <a:pt x="1729532" y="1317480"/>
                  <a:pt x="1703888" y="1332880"/>
                  <a:pt x="1688123" y="1356528"/>
                </a:cubicBezTo>
                <a:cubicBezTo>
                  <a:pt x="1673294" y="1378772"/>
                  <a:pt x="1661093" y="1401344"/>
                  <a:pt x="1637882" y="1416818"/>
                </a:cubicBezTo>
                <a:cubicBezTo>
                  <a:pt x="1629069" y="1422693"/>
                  <a:pt x="1617472" y="1422694"/>
                  <a:pt x="1607737" y="1426866"/>
                </a:cubicBezTo>
                <a:cubicBezTo>
                  <a:pt x="1593969" y="1432767"/>
                  <a:pt x="1580388" y="1439256"/>
                  <a:pt x="1567543" y="1446963"/>
                </a:cubicBezTo>
                <a:cubicBezTo>
                  <a:pt x="1482089" y="1498235"/>
                  <a:pt x="1538503" y="1479343"/>
                  <a:pt x="1467060" y="1497205"/>
                </a:cubicBezTo>
                <a:cubicBezTo>
                  <a:pt x="1443145" y="1513149"/>
                  <a:pt x="1410915" y="1535326"/>
                  <a:pt x="1386673" y="1547447"/>
                </a:cubicBezTo>
                <a:cubicBezTo>
                  <a:pt x="1377199" y="1552184"/>
                  <a:pt x="1366576" y="1554146"/>
                  <a:pt x="1356528" y="1557495"/>
                </a:cubicBezTo>
                <a:cubicBezTo>
                  <a:pt x="1346480" y="1564194"/>
                  <a:pt x="1337185" y="1572191"/>
                  <a:pt x="1326383" y="1577592"/>
                </a:cubicBezTo>
                <a:cubicBezTo>
                  <a:pt x="1316909" y="1582329"/>
                  <a:pt x="1306155" y="1583921"/>
                  <a:pt x="1296238" y="1587640"/>
                </a:cubicBezTo>
                <a:cubicBezTo>
                  <a:pt x="1279349" y="1593973"/>
                  <a:pt x="1262129" y="1599670"/>
                  <a:pt x="1245996" y="1607737"/>
                </a:cubicBezTo>
                <a:cubicBezTo>
                  <a:pt x="1235194" y="1613138"/>
                  <a:pt x="1226653" y="1622432"/>
                  <a:pt x="1215851" y="1627833"/>
                </a:cubicBezTo>
                <a:cubicBezTo>
                  <a:pt x="1191816" y="1639850"/>
                  <a:pt x="1161557" y="1649281"/>
                  <a:pt x="1135464" y="1657978"/>
                </a:cubicBezTo>
                <a:cubicBezTo>
                  <a:pt x="1122066" y="1668027"/>
                  <a:pt x="1109812" y="1679815"/>
                  <a:pt x="1095271" y="1688124"/>
                </a:cubicBezTo>
                <a:cubicBezTo>
                  <a:pt x="1029659" y="1725618"/>
                  <a:pt x="1104662" y="1661319"/>
                  <a:pt x="1024932" y="1718269"/>
                </a:cubicBezTo>
                <a:cubicBezTo>
                  <a:pt x="1013368" y="1726529"/>
                  <a:pt x="1007209" y="1741513"/>
                  <a:pt x="994787" y="1748414"/>
                </a:cubicBezTo>
                <a:cubicBezTo>
                  <a:pt x="976269" y="1758702"/>
                  <a:pt x="953444" y="1759036"/>
                  <a:pt x="934497" y="1768510"/>
                </a:cubicBezTo>
                <a:cubicBezTo>
                  <a:pt x="921099" y="1775209"/>
                  <a:pt x="908514" y="1783870"/>
                  <a:pt x="894304" y="1788607"/>
                </a:cubicBezTo>
                <a:cubicBezTo>
                  <a:pt x="866689" y="1797812"/>
                  <a:pt x="783364" y="1806243"/>
                  <a:pt x="763675" y="1808704"/>
                </a:cubicBezTo>
                <a:cubicBezTo>
                  <a:pt x="753627" y="1815403"/>
                  <a:pt x="744630" y="1824043"/>
                  <a:pt x="733530" y="1828800"/>
                </a:cubicBezTo>
                <a:cubicBezTo>
                  <a:pt x="642689" y="1867732"/>
                  <a:pt x="738873" y="1808493"/>
                  <a:pt x="663192" y="1858945"/>
                </a:cubicBezTo>
                <a:cubicBezTo>
                  <a:pt x="639746" y="1855596"/>
                  <a:pt x="609601" y="1865644"/>
                  <a:pt x="592853" y="1848897"/>
                </a:cubicBezTo>
                <a:cubicBezTo>
                  <a:pt x="567182" y="1823226"/>
                  <a:pt x="622863" y="1778693"/>
                  <a:pt x="633046" y="1768510"/>
                </a:cubicBezTo>
                <a:lnTo>
                  <a:pt x="643095" y="1738365"/>
                </a:lnTo>
                <a:lnTo>
                  <a:pt x="612950" y="1718269"/>
                </a:lnTo>
                <a:lnTo>
                  <a:pt x="643095" y="1718269"/>
                </a:lnTo>
                <a:lnTo>
                  <a:pt x="622998" y="179865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 name="Прямая со стрелкой 6"/>
          <p:cNvCxnSpPr/>
          <p:nvPr/>
        </p:nvCxnSpPr>
        <p:spPr>
          <a:xfrm flipV="1">
            <a:off x="3131840" y="2060848"/>
            <a:ext cx="2160240" cy="1440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971600" y="3212976"/>
            <a:ext cx="2592288" cy="369332"/>
          </a:xfrm>
          <a:prstGeom prst="rect">
            <a:avLst/>
          </a:prstGeom>
          <a:noFill/>
        </p:spPr>
        <p:txBody>
          <a:bodyPr wrap="square" rtlCol="0">
            <a:spAutoFit/>
          </a:bodyPr>
          <a:lstStyle/>
          <a:p>
            <a:r>
              <a:rPr lang="ru-RU" dirty="0" smtClean="0"/>
              <a:t>Текущее состояние</a:t>
            </a:r>
            <a:endParaRPr lang="ru-RU" dirty="0"/>
          </a:p>
        </p:txBody>
      </p:sp>
      <p:sp>
        <p:nvSpPr>
          <p:cNvPr id="9" name="TextBox 8"/>
          <p:cNvSpPr txBox="1"/>
          <p:nvPr/>
        </p:nvSpPr>
        <p:spPr>
          <a:xfrm>
            <a:off x="5076056" y="3212976"/>
            <a:ext cx="2592288" cy="369332"/>
          </a:xfrm>
          <a:prstGeom prst="rect">
            <a:avLst/>
          </a:prstGeom>
          <a:noFill/>
        </p:spPr>
        <p:txBody>
          <a:bodyPr wrap="square" rtlCol="0">
            <a:spAutoFit/>
          </a:bodyPr>
          <a:lstStyle/>
          <a:p>
            <a:r>
              <a:rPr lang="ru-RU" dirty="0" smtClean="0"/>
              <a:t>Желаемое состояние</a:t>
            </a:r>
            <a:endParaRPr lang="ru-RU" dirty="0"/>
          </a:p>
        </p:txBody>
      </p:sp>
      <p:sp>
        <p:nvSpPr>
          <p:cNvPr id="10" name="TextBox 9"/>
          <p:cNvSpPr txBox="1"/>
          <p:nvPr/>
        </p:nvSpPr>
        <p:spPr>
          <a:xfrm>
            <a:off x="1187624" y="3933056"/>
            <a:ext cx="6912768" cy="584775"/>
          </a:xfrm>
          <a:prstGeom prst="rect">
            <a:avLst/>
          </a:prstGeom>
          <a:noFill/>
        </p:spPr>
        <p:txBody>
          <a:bodyPr wrap="square" rtlCol="0">
            <a:spAutoFit/>
          </a:bodyPr>
          <a:lstStyle/>
          <a:p>
            <a:r>
              <a:rPr lang="ru-RU" sz="3200" dirty="0" smtClean="0"/>
              <a:t>Принцип Емели: Хочу, чтобы …</a:t>
            </a:r>
            <a:endParaRPr lang="ru-RU" sz="32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Методика </a:t>
            </a:r>
            <a:r>
              <a:rPr lang="ru-RU" dirty="0" err="1" smtClean="0"/>
              <a:t>Сибирякова</a:t>
            </a:r>
            <a:r>
              <a:rPr lang="ru-RU" dirty="0" smtClean="0"/>
              <a:t> и Семеновой</a:t>
            </a:r>
            <a:endParaRPr lang="ru-RU" dirty="0"/>
          </a:p>
        </p:txBody>
      </p:sp>
      <p:sp>
        <p:nvSpPr>
          <p:cNvPr id="3" name="Содержимое 2"/>
          <p:cNvSpPr>
            <a:spLocks noGrp="1"/>
          </p:cNvSpPr>
          <p:nvPr>
            <p:ph idx="1"/>
          </p:nvPr>
        </p:nvSpPr>
        <p:spPr/>
        <p:txBody>
          <a:bodyPr>
            <a:normAutofit/>
          </a:bodyPr>
          <a:lstStyle/>
          <a:p>
            <a:pPr>
              <a:buNone/>
            </a:pPr>
            <a:r>
              <a:rPr lang="ru-RU" sz="2800" dirty="0" smtClean="0"/>
              <a:t>Постановка задачи: надо сделать ИЗМЕНЕНИЕ! Как?</a:t>
            </a:r>
          </a:p>
          <a:p>
            <a:endParaRPr lang="ru-RU" sz="2800" dirty="0" smtClean="0"/>
          </a:p>
          <a:p>
            <a:r>
              <a:rPr lang="ru-RU" sz="2800" dirty="0" smtClean="0"/>
              <a:t>Изменение делать НЕ НАДО! В каких случаях?</a:t>
            </a:r>
          </a:p>
          <a:p>
            <a:r>
              <a:rPr lang="ru-RU" sz="2800" dirty="0" smtClean="0"/>
              <a:t>Изменение произойдет САМО СОБОЙ</a:t>
            </a:r>
          </a:p>
          <a:p>
            <a:r>
              <a:rPr lang="ru-RU" sz="2800" dirty="0" smtClean="0"/>
              <a:t>Изменение произвести с помощью РЕСУРСА</a:t>
            </a:r>
          </a:p>
          <a:p>
            <a:r>
              <a:rPr lang="ru-RU" sz="2800" dirty="0" smtClean="0"/>
              <a:t>Изменение не производить, а ЦЕЛЬ достигнуть</a:t>
            </a:r>
            <a:endParaRPr lang="ru-RU" sz="28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Цепочка целей</a:t>
            </a:r>
            <a:endParaRPr lang="ru-RU" dirty="0"/>
          </a:p>
        </p:txBody>
      </p:sp>
      <p:sp>
        <p:nvSpPr>
          <p:cNvPr id="3" name="Объект 2"/>
          <p:cNvSpPr>
            <a:spLocks noGrp="1"/>
          </p:cNvSpPr>
          <p:nvPr>
            <p:ph idx="1"/>
          </p:nvPr>
        </p:nvSpPr>
        <p:spPr/>
        <p:txBody>
          <a:bodyPr/>
          <a:lstStyle/>
          <a:p>
            <a:r>
              <a:rPr lang="ru-RU" dirty="0" smtClean="0"/>
              <a:t>Цель – … А для чего? </a:t>
            </a:r>
            <a:r>
              <a:rPr lang="ru-RU" dirty="0" err="1" smtClean="0"/>
              <a:t>Надцель</a:t>
            </a:r>
            <a:r>
              <a:rPr lang="ru-RU" dirty="0" smtClean="0"/>
              <a:t> - … А для чего?</a:t>
            </a:r>
          </a:p>
          <a:p>
            <a:r>
              <a:rPr lang="ru-RU" dirty="0" smtClean="0"/>
              <a:t>В конце – миссия</a:t>
            </a:r>
          </a:p>
          <a:p>
            <a:endParaRPr lang="ru-RU" dirty="0"/>
          </a:p>
          <a:p>
            <a:endParaRPr lang="ru-RU" dirty="0"/>
          </a:p>
        </p:txBody>
      </p:sp>
    </p:spTree>
    <p:extLst>
      <p:ext uri="{BB962C8B-B14F-4D97-AF65-F5344CB8AC3E}">
        <p14:creationId xmlns:p14="http://schemas.microsoft.com/office/powerpoint/2010/main" val="8367490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Изобретательские приемы</a:t>
            </a:r>
            <a:endParaRPr lang="ru-RU" dirty="0"/>
          </a:p>
        </p:txBody>
      </p:sp>
      <p:sp>
        <p:nvSpPr>
          <p:cNvPr id="3" name="Объект 2"/>
          <p:cNvSpPr>
            <a:spLocks noGrp="1"/>
          </p:cNvSpPr>
          <p:nvPr>
            <p:ph idx="1"/>
          </p:nvPr>
        </p:nvSpPr>
        <p:spPr/>
        <p:txBody>
          <a:bodyPr/>
          <a:lstStyle/>
          <a:p>
            <a:r>
              <a:rPr lang="ru-RU" dirty="0" smtClean="0"/>
              <a:t>Использование физических эффектов (полей)</a:t>
            </a:r>
          </a:p>
          <a:p>
            <a:r>
              <a:rPr lang="ru-RU" dirty="0" smtClean="0"/>
              <a:t>Задачи на появление/исчезновение</a:t>
            </a:r>
          </a:p>
          <a:p>
            <a:r>
              <a:rPr lang="ru-RU" dirty="0" smtClean="0"/>
              <a:t>Все наоборот</a:t>
            </a:r>
          </a:p>
          <a:p>
            <a:endParaRPr lang="ru-RU" dirty="0" smtClean="0"/>
          </a:p>
          <a:p>
            <a:r>
              <a:rPr lang="ru-RU" dirty="0" smtClean="0"/>
              <a:t>Пример: Станок и ступенька</a:t>
            </a:r>
            <a:endParaRPr lang="ru-RU" dirty="0"/>
          </a:p>
          <a:p>
            <a:r>
              <a:rPr lang="ru-RU" dirty="0" smtClean="0"/>
              <a:t>Задача: глухой охотник с собакой</a:t>
            </a:r>
            <a:endParaRPr lang="ru-RU" dirty="0"/>
          </a:p>
        </p:txBody>
      </p:sp>
    </p:spTree>
    <p:extLst>
      <p:ext uri="{BB962C8B-B14F-4D97-AF65-F5344CB8AC3E}">
        <p14:creationId xmlns:p14="http://schemas.microsoft.com/office/powerpoint/2010/main" val="36936905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418058"/>
          </a:xfrm>
        </p:spPr>
        <p:txBody>
          <a:bodyPr>
            <a:normAutofit fontScale="90000"/>
          </a:bodyPr>
          <a:lstStyle/>
          <a:p>
            <a:r>
              <a:rPr lang="ru-RU" dirty="0" smtClean="0"/>
              <a:t>Системы и их анализ</a:t>
            </a:r>
            <a:endParaRPr lang="ru-RU" dirty="0"/>
          </a:p>
        </p:txBody>
      </p:sp>
      <p:graphicFrame>
        <p:nvGraphicFramePr>
          <p:cNvPr id="4" name="Таблица 3"/>
          <p:cNvGraphicFramePr>
            <a:graphicFrameLocks noGrp="1"/>
          </p:cNvGraphicFramePr>
          <p:nvPr/>
        </p:nvGraphicFramePr>
        <p:xfrm>
          <a:off x="395536" y="908720"/>
          <a:ext cx="7776864" cy="5616624"/>
        </p:xfrm>
        <a:graphic>
          <a:graphicData uri="http://schemas.openxmlformats.org/drawingml/2006/table">
            <a:tbl>
              <a:tblPr firstRow="1" bandRow="1">
                <a:tableStyleId>{5C22544A-7EE6-4342-B048-85BDC9FD1C3A}</a:tableStyleId>
              </a:tblPr>
              <a:tblGrid>
                <a:gridCol w="2592288"/>
                <a:gridCol w="2592288"/>
                <a:gridCol w="2592288"/>
              </a:tblGrid>
              <a:tr h="1872208">
                <a:tc>
                  <a:txBody>
                    <a:bodyPr/>
                    <a:lstStyle/>
                    <a:p>
                      <a:endParaRPr lang="ru-RU" dirty="0"/>
                    </a:p>
                  </a:txBody>
                  <a:tcPr/>
                </a:tc>
                <a:tc>
                  <a:txBody>
                    <a:bodyPr/>
                    <a:lstStyle/>
                    <a:p>
                      <a:r>
                        <a:rPr lang="ru-RU" dirty="0" smtClean="0"/>
                        <a:t>Надсистемы</a:t>
                      </a:r>
                      <a:endParaRPr lang="ru-RU" dirty="0"/>
                    </a:p>
                  </a:txBody>
                  <a:tcPr/>
                </a:tc>
                <a:tc>
                  <a:txBody>
                    <a:bodyPr/>
                    <a:lstStyle/>
                    <a:p>
                      <a:endParaRPr lang="ru-RU"/>
                    </a:p>
                  </a:txBody>
                  <a:tcPr/>
                </a:tc>
              </a:tr>
              <a:tr h="1872208">
                <a:tc>
                  <a:txBody>
                    <a:bodyPr/>
                    <a:lstStyle/>
                    <a:p>
                      <a:r>
                        <a:rPr lang="ru-RU" dirty="0" smtClean="0"/>
                        <a:t>Система</a:t>
                      </a:r>
                      <a:r>
                        <a:rPr lang="ru-RU" baseline="0" dirty="0" smtClean="0"/>
                        <a:t> в прошлом</a:t>
                      </a:r>
                      <a:endParaRPr lang="ru-RU" dirty="0"/>
                    </a:p>
                  </a:txBody>
                  <a:tcPr/>
                </a:tc>
                <a:tc>
                  <a:txBody>
                    <a:bodyPr/>
                    <a:lstStyle/>
                    <a:p>
                      <a:r>
                        <a:rPr lang="ru-RU" sz="4000" dirty="0" smtClean="0"/>
                        <a:t>Система</a:t>
                      </a:r>
                      <a:endParaRPr lang="ru-RU" sz="4000" dirty="0"/>
                    </a:p>
                  </a:txBody>
                  <a:tcPr/>
                </a:tc>
                <a:tc>
                  <a:txBody>
                    <a:bodyPr/>
                    <a:lstStyle/>
                    <a:p>
                      <a:r>
                        <a:rPr lang="ru-RU" dirty="0" smtClean="0"/>
                        <a:t>Система </a:t>
                      </a:r>
                      <a:r>
                        <a:rPr lang="ru-RU" smtClean="0"/>
                        <a:t>в</a:t>
                      </a:r>
                      <a:r>
                        <a:rPr lang="ru-RU" baseline="0" smtClean="0"/>
                        <a:t> будущем</a:t>
                      </a:r>
                      <a:endParaRPr lang="ru-RU"/>
                    </a:p>
                  </a:txBody>
                  <a:tcPr/>
                </a:tc>
              </a:tr>
              <a:tr h="1872208">
                <a:tc>
                  <a:txBody>
                    <a:bodyPr/>
                    <a:lstStyle/>
                    <a:p>
                      <a:endParaRPr lang="ru-RU"/>
                    </a:p>
                  </a:txBody>
                  <a:tcPr/>
                </a:tc>
                <a:tc>
                  <a:txBody>
                    <a:bodyPr/>
                    <a:lstStyle/>
                    <a:p>
                      <a:r>
                        <a:rPr lang="ru-RU" dirty="0" smtClean="0"/>
                        <a:t>Подсистемы</a:t>
                      </a:r>
                      <a:endParaRPr lang="ru-RU" dirty="0"/>
                    </a:p>
                  </a:txBody>
                  <a:tcPr/>
                </a:tc>
                <a:tc>
                  <a:txBody>
                    <a:bodyPr/>
                    <a:lstStyle/>
                    <a:p>
                      <a:endParaRPr lang="ru-RU" dirty="0"/>
                    </a:p>
                  </a:txBody>
                  <a:tcPr/>
                </a:tc>
              </a:tr>
            </a:tbl>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634082"/>
          </a:xfrm>
        </p:spPr>
        <p:txBody>
          <a:bodyPr>
            <a:normAutofit/>
          </a:bodyPr>
          <a:lstStyle/>
          <a:p>
            <a:r>
              <a:rPr lang="en-US" sz="2800" dirty="0" smtClean="0"/>
              <a:t>S-</a:t>
            </a:r>
            <a:r>
              <a:rPr lang="ru-RU" sz="2800" dirty="0" smtClean="0"/>
              <a:t>образная динамика развития систем и технологий</a:t>
            </a:r>
            <a:endParaRPr lang="ru-RU" sz="2800" dirty="0"/>
          </a:p>
        </p:txBody>
      </p:sp>
      <p:pic>
        <p:nvPicPr>
          <p:cNvPr id="108546" name="Picture 2"/>
          <p:cNvPicPr>
            <a:picLocks noChangeAspect="1" noChangeArrowheads="1"/>
          </p:cNvPicPr>
          <p:nvPr/>
        </p:nvPicPr>
        <p:blipFill>
          <a:blip r:embed="rId2" cstate="print"/>
          <a:srcRect/>
          <a:stretch>
            <a:fillRect/>
          </a:stretch>
        </p:blipFill>
        <p:spPr bwMode="auto">
          <a:xfrm>
            <a:off x="1259632" y="764704"/>
            <a:ext cx="5256584" cy="2560319"/>
          </a:xfrm>
          <a:prstGeom prst="rect">
            <a:avLst/>
          </a:prstGeom>
          <a:noFill/>
          <a:ln w="9525">
            <a:noFill/>
            <a:miter lim="800000"/>
            <a:headEnd/>
            <a:tailEnd/>
          </a:ln>
        </p:spPr>
      </p:pic>
      <p:pic>
        <p:nvPicPr>
          <p:cNvPr id="108547" name="Picture 3"/>
          <p:cNvPicPr>
            <a:picLocks noChangeAspect="1" noChangeArrowheads="1"/>
          </p:cNvPicPr>
          <p:nvPr/>
        </p:nvPicPr>
        <p:blipFill>
          <a:blip r:embed="rId3" cstate="print"/>
          <a:srcRect/>
          <a:stretch>
            <a:fillRect/>
          </a:stretch>
        </p:blipFill>
        <p:spPr bwMode="auto">
          <a:xfrm>
            <a:off x="2123728" y="3284984"/>
            <a:ext cx="3661023" cy="29320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Autofit/>
          </a:bodyPr>
          <a:lstStyle/>
          <a:p>
            <a:r>
              <a:rPr lang="ru-RU" sz="3200" dirty="0" smtClean="0"/>
              <a:t>Элементы </a:t>
            </a:r>
            <a:r>
              <a:rPr lang="ru-RU" sz="3200" dirty="0" err="1" smtClean="0"/>
              <a:t>ТРИЗа</a:t>
            </a:r>
            <a:endParaRPr lang="ru-RU" sz="3200" dirty="0"/>
          </a:p>
        </p:txBody>
      </p:sp>
      <p:sp>
        <p:nvSpPr>
          <p:cNvPr id="3" name="Овал 2"/>
          <p:cNvSpPr/>
          <p:nvPr/>
        </p:nvSpPr>
        <p:spPr>
          <a:xfrm>
            <a:off x="2843808" y="1412776"/>
            <a:ext cx="151216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Система</a:t>
            </a:r>
            <a:endParaRPr lang="ru-RU" dirty="0"/>
          </a:p>
        </p:txBody>
      </p:sp>
      <p:sp>
        <p:nvSpPr>
          <p:cNvPr id="4" name="Овал 3"/>
          <p:cNvSpPr/>
          <p:nvPr/>
        </p:nvSpPr>
        <p:spPr>
          <a:xfrm>
            <a:off x="5652120" y="1052736"/>
            <a:ext cx="151216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Свойство</a:t>
            </a:r>
            <a:endParaRPr lang="ru-RU" sz="1600" dirty="0"/>
          </a:p>
        </p:txBody>
      </p:sp>
      <p:sp>
        <p:nvSpPr>
          <p:cNvPr id="5" name="Овал 4"/>
          <p:cNvSpPr/>
          <p:nvPr/>
        </p:nvSpPr>
        <p:spPr>
          <a:xfrm>
            <a:off x="5508104" y="2780928"/>
            <a:ext cx="165618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Изменение</a:t>
            </a:r>
            <a:endParaRPr lang="ru-RU" sz="1600" dirty="0"/>
          </a:p>
        </p:txBody>
      </p:sp>
      <p:sp>
        <p:nvSpPr>
          <p:cNvPr id="6" name="Овал 5"/>
          <p:cNvSpPr/>
          <p:nvPr/>
        </p:nvSpPr>
        <p:spPr>
          <a:xfrm>
            <a:off x="3347864" y="4797152"/>
            <a:ext cx="151216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Сценарий</a:t>
            </a:r>
            <a:endParaRPr lang="ru-RU" sz="1600" dirty="0"/>
          </a:p>
        </p:txBody>
      </p:sp>
      <p:sp>
        <p:nvSpPr>
          <p:cNvPr id="7" name="Овал 6"/>
          <p:cNvSpPr/>
          <p:nvPr/>
        </p:nvSpPr>
        <p:spPr>
          <a:xfrm>
            <a:off x="1403648" y="3212976"/>
            <a:ext cx="151216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Роль</a:t>
            </a:r>
            <a:endParaRPr lang="ru-RU" dirty="0"/>
          </a:p>
        </p:txBody>
      </p:sp>
      <p:cxnSp>
        <p:nvCxnSpPr>
          <p:cNvPr id="9" name="Прямая со стрелкой 8"/>
          <p:cNvCxnSpPr>
            <a:stCxn id="3" idx="7"/>
            <a:endCxn id="4" idx="2"/>
          </p:cNvCxnSpPr>
          <p:nvPr/>
        </p:nvCxnSpPr>
        <p:spPr>
          <a:xfrm flipV="1">
            <a:off x="4134524" y="1448780"/>
            <a:ext cx="1517596" cy="7999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1" name="Дуга 10"/>
          <p:cNvSpPr/>
          <p:nvPr/>
        </p:nvSpPr>
        <p:spPr>
          <a:xfrm>
            <a:off x="2483768" y="980728"/>
            <a:ext cx="1368152" cy="864096"/>
          </a:xfrm>
          <a:prstGeom prst="arc">
            <a:avLst>
              <a:gd name="adj1" fmla="val 8110203"/>
              <a:gd name="adj2" fmla="val 0"/>
            </a:avLst>
          </a:prstGeom>
          <a:ln>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ru-RU"/>
          </a:p>
        </p:txBody>
      </p:sp>
      <p:sp>
        <p:nvSpPr>
          <p:cNvPr id="12" name="TextBox 11"/>
          <p:cNvSpPr txBox="1"/>
          <p:nvPr/>
        </p:nvSpPr>
        <p:spPr>
          <a:xfrm>
            <a:off x="2195736" y="1052736"/>
            <a:ext cx="1296144" cy="369332"/>
          </a:xfrm>
          <a:prstGeom prst="rect">
            <a:avLst/>
          </a:prstGeom>
          <a:noFill/>
        </p:spPr>
        <p:txBody>
          <a:bodyPr wrap="square" rtlCol="0">
            <a:spAutoFit/>
          </a:bodyPr>
          <a:lstStyle/>
          <a:p>
            <a:r>
              <a:rPr lang="ru-RU" dirty="0" smtClean="0"/>
              <a:t>Состоит из</a:t>
            </a:r>
            <a:endParaRPr lang="ru-RU" dirty="0"/>
          </a:p>
        </p:txBody>
      </p:sp>
      <p:cxnSp>
        <p:nvCxnSpPr>
          <p:cNvPr id="13" name="Прямая со стрелкой 12"/>
          <p:cNvCxnSpPr>
            <a:stCxn id="3" idx="5"/>
            <a:endCxn id="5" idx="1"/>
          </p:cNvCxnSpPr>
          <p:nvPr/>
        </p:nvCxnSpPr>
        <p:spPr>
          <a:xfrm>
            <a:off x="4134524" y="2088865"/>
            <a:ext cx="1616123" cy="81860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6" name="Прямая со стрелкой 15"/>
          <p:cNvCxnSpPr>
            <a:stCxn id="5" idx="3"/>
            <a:endCxn id="6" idx="7"/>
          </p:cNvCxnSpPr>
          <p:nvPr/>
        </p:nvCxnSpPr>
        <p:spPr>
          <a:xfrm flipH="1">
            <a:off x="4638580" y="3518480"/>
            <a:ext cx="1112067" cy="139467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9" name="Прямая со стрелкой 18"/>
          <p:cNvCxnSpPr>
            <a:stCxn id="6" idx="1"/>
          </p:cNvCxnSpPr>
          <p:nvPr/>
        </p:nvCxnSpPr>
        <p:spPr>
          <a:xfrm flipH="1" flipV="1">
            <a:off x="2339752" y="4005064"/>
            <a:ext cx="1229564" cy="90808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Прямая со стрелкой 22"/>
          <p:cNvCxnSpPr>
            <a:stCxn id="7" idx="0"/>
            <a:endCxn id="3" idx="3"/>
          </p:cNvCxnSpPr>
          <p:nvPr/>
        </p:nvCxnSpPr>
        <p:spPr>
          <a:xfrm flipV="1">
            <a:off x="2159732" y="2088865"/>
            <a:ext cx="905528" cy="112411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0" name="TextBox 29"/>
          <p:cNvSpPr txBox="1"/>
          <p:nvPr/>
        </p:nvSpPr>
        <p:spPr>
          <a:xfrm>
            <a:off x="4283968" y="1268760"/>
            <a:ext cx="1152128" cy="369332"/>
          </a:xfrm>
          <a:prstGeom prst="rect">
            <a:avLst/>
          </a:prstGeom>
          <a:noFill/>
        </p:spPr>
        <p:txBody>
          <a:bodyPr wrap="square" rtlCol="0">
            <a:spAutoFit/>
          </a:bodyPr>
          <a:lstStyle/>
          <a:p>
            <a:r>
              <a:rPr lang="ru-RU" dirty="0" smtClean="0"/>
              <a:t>Обладает</a:t>
            </a:r>
            <a:endParaRPr lang="ru-RU" dirty="0"/>
          </a:p>
        </p:txBody>
      </p:sp>
      <p:cxnSp>
        <p:nvCxnSpPr>
          <p:cNvPr id="31" name="Прямая со стрелкой 30"/>
          <p:cNvCxnSpPr>
            <a:stCxn id="4" idx="4"/>
            <a:endCxn id="5" idx="0"/>
          </p:cNvCxnSpPr>
          <p:nvPr/>
        </p:nvCxnSpPr>
        <p:spPr>
          <a:xfrm flipH="1">
            <a:off x="6336196" y="1844824"/>
            <a:ext cx="72008" cy="93610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7" name="TextBox 36"/>
          <p:cNvSpPr txBox="1"/>
          <p:nvPr/>
        </p:nvSpPr>
        <p:spPr>
          <a:xfrm>
            <a:off x="4932040" y="2348880"/>
            <a:ext cx="1584176" cy="369332"/>
          </a:xfrm>
          <a:prstGeom prst="rect">
            <a:avLst/>
          </a:prstGeom>
          <a:noFill/>
        </p:spPr>
        <p:txBody>
          <a:bodyPr wrap="square" rtlCol="0">
            <a:spAutoFit/>
          </a:bodyPr>
          <a:lstStyle/>
          <a:p>
            <a:r>
              <a:rPr lang="ru-RU" dirty="0" smtClean="0"/>
              <a:t>Подвергается</a:t>
            </a:r>
            <a:endParaRPr lang="ru-RU" dirty="0"/>
          </a:p>
        </p:txBody>
      </p:sp>
      <p:sp>
        <p:nvSpPr>
          <p:cNvPr id="38" name="TextBox 37"/>
          <p:cNvSpPr txBox="1"/>
          <p:nvPr/>
        </p:nvSpPr>
        <p:spPr>
          <a:xfrm>
            <a:off x="4716016" y="4149080"/>
            <a:ext cx="2160240" cy="369332"/>
          </a:xfrm>
          <a:prstGeom prst="rect">
            <a:avLst/>
          </a:prstGeom>
          <a:noFill/>
        </p:spPr>
        <p:txBody>
          <a:bodyPr wrap="square" rtlCol="0">
            <a:spAutoFit/>
          </a:bodyPr>
          <a:lstStyle/>
          <a:p>
            <a:r>
              <a:rPr lang="ru-RU" dirty="0" smtClean="0"/>
              <a:t>Выполняется через</a:t>
            </a:r>
            <a:endParaRPr lang="ru-RU" dirty="0"/>
          </a:p>
        </p:txBody>
      </p:sp>
      <p:sp>
        <p:nvSpPr>
          <p:cNvPr id="39" name="TextBox 38"/>
          <p:cNvSpPr txBox="1"/>
          <p:nvPr/>
        </p:nvSpPr>
        <p:spPr>
          <a:xfrm>
            <a:off x="2195736" y="4437112"/>
            <a:ext cx="864096" cy="369332"/>
          </a:xfrm>
          <a:prstGeom prst="rect">
            <a:avLst/>
          </a:prstGeom>
          <a:noFill/>
        </p:spPr>
        <p:txBody>
          <a:bodyPr wrap="square" rtlCol="0">
            <a:spAutoFit/>
          </a:bodyPr>
          <a:lstStyle/>
          <a:p>
            <a:r>
              <a:rPr lang="ru-RU" dirty="0" smtClean="0"/>
              <a:t>Играет</a:t>
            </a:r>
            <a:endParaRPr lang="ru-RU" dirty="0"/>
          </a:p>
        </p:txBody>
      </p:sp>
      <p:sp>
        <p:nvSpPr>
          <p:cNvPr id="40" name="TextBox 39"/>
          <p:cNvSpPr txBox="1"/>
          <p:nvPr/>
        </p:nvSpPr>
        <p:spPr>
          <a:xfrm>
            <a:off x="2483768" y="2636912"/>
            <a:ext cx="1296144" cy="369332"/>
          </a:xfrm>
          <a:prstGeom prst="rect">
            <a:avLst/>
          </a:prstGeom>
          <a:noFill/>
        </p:spPr>
        <p:txBody>
          <a:bodyPr wrap="square" rtlCol="0">
            <a:spAutoFit/>
          </a:bodyPr>
          <a:lstStyle/>
          <a:p>
            <a:r>
              <a:rPr lang="ru-RU" dirty="0" smtClean="0"/>
              <a:t>Исполняет</a:t>
            </a:r>
            <a:endParaRPr lang="ru-RU"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ru-RU" dirty="0" smtClean="0"/>
              <a:t>Задача «Разбить вазу»</a:t>
            </a:r>
            <a:endParaRPr lang="ru-RU" dirty="0"/>
          </a:p>
        </p:txBody>
      </p:sp>
      <p:sp>
        <p:nvSpPr>
          <p:cNvPr id="101380" name="AutoShape 4" descr="Купить Ваза в форме амфоры с ручками, натуралистическая живопись цветов  Meissen от официального представителя Компания Art-Sal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01382" name="AutoShape 6" descr="Купить Ваза в форме амфоры с ручками, натуралистическая живопись цветов  Meissen от официального представителя Компания Art-Sal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01384" name="Picture 8" descr="Купить Ваза в форме амфоры с ручками, натуралистическая живопись цветов  Meissen от официального представителя Компания Art-Salon"/>
          <p:cNvPicPr>
            <a:picLocks noChangeAspect="1" noChangeArrowheads="1"/>
          </p:cNvPicPr>
          <p:nvPr/>
        </p:nvPicPr>
        <p:blipFill>
          <a:blip r:embed="rId2" cstate="print"/>
          <a:srcRect/>
          <a:stretch>
            <a:fillRect/>
          </a:stretch>
        </p:blipFill>
        <p:spPr bwMode="auto">
          <a:xfrm>
            <a:off x="1331640" y="980728"/>
            <a:ext cx="2765698" cy="2931386"/>
          </a:xfrm>
          <a:prstGeom prst="rect">
            <a:avLst/>
          </a:prstGeom>
          <a:noFill/>
        </p:spPr>
      </p:pic>
      <p:sp>
        <p:nvSpPr>
          <p:cNvPr id="101386" name="AutoShape 10" descr="Киянка 220 г, чёрная резиновая, деревянная ручк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01388" name="AutoShape 12" descr="Киянка 220 г, чёрная резиновая, деревянная ручк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01392" name="AutoShape 16" descr="Рука PNG фото"/>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01394" name="AutoShape 18" descr="Рука PNG фото"/>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01390" name="Picture 14" descr="Молоток резиновый 65мм 2028-920065 купить в Минске - характеристики, цена,  фото"/>
          <p:cNvPicPr>
            <a:picLocks noChangeAspect="1" noChangeArrowheads="1"/>
          </p:cNvPicPr>
          <p:nvPr/>
        </p:nvPicPr>
        <p:blipFill>
          <a:blip r:embed="rId3" cstate="print"/>
          <a:srcRect/>
          <a:stretch>
            <a:fillRect/>
          </a:stretch>
        </p:blipFill>
        <p:spPr bwMode="auto">
          <a:xfrm>
            <a:off x="4572000" y="1340768"/>
            <a:ext cx="1872208" cy="1872208"/>
          </a:xfrm>
          <a:prstGeom prst="rect">
            <a:avLst/>
          </a:prstGeom>
          <a:noFill/>
        </p:spPr>
      </p:pic>
      <p:pic>
        <p:nvPicPr>
          <p:cNvPr id="101396" name="Picture 20" descr="Рука PNG фото"/>
          <p:cNvPicPr>
            <a:picLocks noChangeAspect="1" noChangeArrowheads="1"/>
          </p:cNvPicPr>
          <p:nvPr/>
        </p:nvPicPr>
        <p:blipFill>
          <a:blip r:embed="rId4" cstate="print"/>
          <a:srcRect/>
          <a:stretch>
            <a:fillRect/>
          </a:stretch>
        </p:blipFill>
        <p:spPr bwMode="auto">
          <a:xfrm rot="5132814">
            <a:off x="4279682" y="2937822"/>
            <a:ext cx="1576741" cy="583411"/>
          </a:xfrm>
          <a:prstGeom prst="rect">
            <a:avLst/>
          </a:prstGeom>
          <a:noFill/>
        </p:spPr>
      </p:pic>
      <p:sp>
        <p:nvSpPr>
          <p:cNvPr id="13" name="Овал 12"/>
          <p:cNvSpPr/>
          <p:nvPr/>
        </p:nvSpPr>
        <p:spPr>
          <a:xfrm>
            <a:off x="755576" y="4437112"/>
            <a:ext cx="1224136" cy="4320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ru-RU" dirty="0" smtClean="0"/>
              <a:t>Ваза</a:t>
            </a:r>
            <a:endParaRPr lang="ru-RU" dirty="0"/>
          </a:p>
        </p:txBody>
      </p:sp>
      <p:sp>
        <p:nvSpPr>
          <p:cNvPr id="15" name="Овал 14"/>
          <p:cNvSpPr/>
          <p:nvPr/>
        </p:nvSpPr>
        <p:spPr>
          <a:xfrm>
            <a:off x="1475656" y="5517232"/>
            <a:ext cx="288032" cy="2880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16" name="Блок-схема: перфолента 15"/>
          <p:cNvSpPr/>
          <p:nvPr/>
        </p:nvSpPr>
        <p:spPr>
          <a:xfrm>
            <a:off x="2483768" y="4581128"/>
            <a:ext cx="864096" cy="432048"/>
          </a:xfrm>
          <a:prstGeom prst="flowChartPunchedTap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400" dirty="0" err="1" smtClean="0"/>
              <a:t>Уничтож</a:t>
            </a:r>
            <a:endParaRPr lang="ru-RU" sz="1400" dirty="0"/>
          </a:p>
        </p:txBody>
      </p:sp>
      <p:sp>
        <p:nvSpPr>
          <p:cNvPr id="18" name="Скругленный прямоугольник 17"/>
          <p:cNvSpPr/>
          <p:nvPr/>
        </p:nvSpPr>
        <p:spPr>
          <a:xfrm>
            <a:off x="3923928" y="4581128"/>
            <a:ext cx="86409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разбить</a:t>
            </a:r>
            <a:endParaRPr lang="ru-RU" sz="1400" dirty="0"/>
          </a:p>
        </p:txBody>
      </p:sp>
      <p:sp>
        <p:nvSpPr>
          <p:cNvPr id="19" name="Кольцо 18"/>
          <p:cNvSpPr/>
          <p:nvPr/>
        </p:nvSpPr>
        <p:spPr>
          <a:xfrm>
            <a:off x="5508104" y="4437112"/>
            <a:ext cx="432048" cy="360040"/>
          </a:xfrm>
          <a:prstGeom prst="donu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u-RU">
              <a:solidFill>
                <a:schemeClr val="tx1"/>
              </a:solidFill>
            </a:endParaRPr>
          </a:p>
        </p:txBody>
      </p:sp>
      <p:sp>
        <p:nvSpPr>
          <p:cNvPr id="20" name="Кольцо 19"/>
          <p:cNvSpPr/>
          <p:nvPr/>
        </p:nvSpPr>
        <p:spPr>
          <a:xfrm>
            <a:off x="5508104" y="5157192"/>
            <a:ext cx="432048" cy="360040"/>
          </a:xfrm>
          <a:prstGeom prst="don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solidFill>
                <a:schemeClr val="tx1"/>
              </a:solidFill>
            </a:endParaRPr>
          </a:p>
        </p:txBody>
      </p:sp>
      <p:sp>
        <p:nvSpPr>
          <p:cNvPr id="21" name="Овал 20"/>
          <p:cNvSpPr/>
          <p:nvPr/>
        </p:nvSpPr>
        <p:spPr>
          <a:xfrm>
            <a:off x="6444208" y="5157192"/>
            <a:ext cx="1224136" cy="4320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ru-RU" sz="1400" dirty="0" smtClean="0"/>
              <a:t>Молоток</a:t>
            </a:r>
            <a:endParaRPr lang="ru-RU" sz="1400" dirty="0"/>
          </a:p>
        </p:txBody>
      </p:sp>
      <p:sp>
        <p:nvSpPr>
          <p:cNvPr id="22" name="Овал 21"/>
          <p:cNvSpPr/>
          <p:nvPr/>
        </p:nvSpPr>
        <p:spPr>
          <a:xfrm>
            <a:off x="6228184" y="6093296"/>
            <a:ext cx="288032" cy="28803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cxnSp>
        <p:nvCxnSpPr>
          <p:cNvPr id="24" name="Прямая со стрелкой 23"/>
          <p:cNvCxnSpPr>
            <a:stCxn id="13" idx="4"/>
            <a:endCxn id="15" idx="0"/>
          </p:cNvCxnSpPr>
          <p:nvPr/>
        </p:nvCxnSpPr>
        <p:spPr>
          <a:xfrm>
            <a:off x="1367644" y="4869160"/>
            <a:ext cx="252028"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Прямая со стрелкой 29"/>
          <p:cNvCxnSpPr>
            <a:stCxn id="13" idx="6"/>
            <a:endCxn id="16" idx="1"/>
          </p:cNvCxnSpPr>
          <p:nvPr/>
        </p:nvCxnSpPr>
        <p:spPr>
          <a:xfrm>
            <a:off x="1979712" y="4653136"/>
            <a:ext cx="504056" cy="1440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Прямая со стрелкой 32"/>
          <p:cNvCxnSpPr>
            <a:stCxn id="16" idx="3"/>
            <a:endCxn id="18" idx="1"/>
          </p:cNvCxnSpPr>
          <p:nvPr/>
        </p:nvCxnSpPr>
        <p:spPr>
          <a:xfrm>
            <a:off x="3347864" y="4797152"/>
            <a:ext cx="576064" cy="360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Прямая со стрелкой 36"/>
          <p:cNvCxnSpPr>
            <a:stCxn id="18" idx="3"/>
            <a:endCxn id="19" idx="2"/>
          </p:cNvCxnSpPr>
          <p:nvPr/>
        </p:nvCxnSpPr>
        <p:spPr>
          <a:xfrm flipV="1">
            <a:off x="4788024" y="4617132"/>
            <a:ext cx="720080" cy="2160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Прямая со стрелкой 39"/>
          <p:cNvCxnSpPr>
            <a:stCxn id="18" idx="3"/>
            <a:endCxn id="20" idx="1"/>
          </p:cNvCxnSpPr>
          <p:nvPr/>
        </p:nvCxnSpPr>
        <p:spPr>
          <a:xfrm>
            <a:off x="4788024" y="4833156"/>
            <a:ext cx="783352" cy="3767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Прямая со стрелкой 42"/>
          <p:cNvCxnSpPr>
            <a:stCxn id="20" idx="6"/>
            <a:endCxn id="21" idx="2"/>
          </p:cNvCxnSpPr>
          <p:nvPr/>
        </p:nvCxnSpPr>
        <p:spPr>
          <a:xfrm>
            <a:off x="5940152" y="5337212"/>
            <a:ext cx="504056" cy="360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Прямая со стрелкой 45"/>
          <p:cNvCxnSpPr>
            <a:stCxn id="21" idx="4"/>
            <a:endCxn id="22" idx="7"/>
          </p:cNvCxnSpPr>
          <p:nvPr/>
        </p:nvCxnSpPr>
        <p:spPr>
          <a:xfrm flipH="1">
            <a:off x="6474035" y="5589240"/>
            <a:ext cx="582241" cy="5462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5436096" y="4221088"/>
            <a:ext cx="648072" cy="307777"/>
          </a:xfrm>
          <a:prstGeom prst="rect">
            <a:avLst/>
          </a:prstGeom>
          <a:noFill/>
        </p:spPr>
        <p:txBody>
          <a:bodyPr wrap="square" rtlCol="0">
            <a:spAutoFit/>
          </a:bodyPr>
          <a:lstStyle/>
          <a:p>
            <a:r>
              <a:rPr lang="ru-RU" sz="1400" dirty="0" smtClean="0"/>
              <a:t>роли</a:t>
            </a:r>
            <a:endParaRPr lang="ru-RU" sz="1400" dirty="0"/>
          </a:p>
        </p:txBody>
      </p:sp>
      <p:sp>
        <p:nvSpPr>
          <p:cNvPr id="52" name="TextBox 51"/>
          <p:cNvSpPr txBox="1"/>
          <p:nvPr/>
        </p:nvSpPr>
        <p:spPr>
          <a:xfrm>
            <a:off x="1043608" y="5877272"/>
            <a:ext cx="1656184" cy="307777"/>
          </a:xfrm>
          <a:prstGeom prst="rect">
            <a:avLst/>
          </a:prstGeom>
          <a:noFill/>
        </p:spPr>
        <p:txBody>
          <a:bodyPr wrap="square" rtlCol="0">
            <a:spAutoFit/>
          </a:bodyPr>
          <a:lstStyle/>
          <a:p>
            <a:r>
              <a:rPr lang="ru-RU" sz="1400" dirty="0" smtClean="0"/>
              <a:t>Свойство: твердый</a:t>
            </a:r>
            <a:endParaRPr lang="ru-RU" sz="1400" dirty="0"/>
          </a:p>
        </p:txBody>
      </p:sp>
      <p:sp>
        <p:nvSpPr>
          <p:cNvPr id="53" name="TextBox 52"/>
          <p:cNvSpPr txBox="1"/>
          <p:nvPr/>
        </p:nvSpPr>
        <p:spPr>
          <a:xfrm>
            <a:off x="5724128" y="6381328"/>
            <a:ext cx="1656184" cy="307777"/>
          </a:xfrm>
          <a:prstGeom prst="rect">
            <a:avLst/>
          </a:prstGeom>
          <a:noFill/>
        </p:spPr>
        <p:txBody>
          <a:bodyPr wrap="square" rtlCol="0">
            <a:spAutoFit/>
          </a:bodyPr>
          <a:lstStyle/>
          <a:p>
            <a:r>
              <a:rPr lang="ru-RU" sz="1400" dirty="0" smtClean="0"/>
              <a:t>Свойство: мягкий</a:t>
            </a:r>
            <a:endParaRPr lang="ru-RU" sz="1400" dirty="0"/>
          </a:p>
        </p:txBody>
      </p:sp>
      <p:cxnSp>
        <p:nvCxnSpPr>
          <p:cNvPr id="55" name="Прямая со стрелкой 54"/>
          <p:cNvCxnSpPr>
            <a:stCxn id="15" idx="6"/>
            <a:endCxn id="22" idx="2"/>
          </p:cNvCxnSpPr>
          <p:nvPr/>
        </p:nvCxnSpPr>
        <p:spPr>
          <a:xfrm>
            <a:off x="1763688" y="5661248"/>
            <a:ext cx="4464496" cy="576064"/>
          </a:xfrm>
          <a:prstGeom prst="straightConnector1">
            <a:avLst/>
          </a:prstGeom>
          <a:ln>
            <a:prstDash val="dash"/>
            <a:headEnd type="arrow"/>
            <a:tailEnd type="arrow"/>
          </a:ln>
        </p:spPr>
        <p:style>
          <a:lnRef idx="2">
            <a:schemeClr val="accent5"/>
          </a:lnRef>
          <a:fillRef idx="0">
            <a:schemeClr val="accent5"/>
          </a:fillRef>
          <a:effectRef idx="1">
            <a:schemeClr val="accent5"/>
          </a:effectRef>
          <a:fontRef idx="minor">
            <a:schemeClr val="tx1"/>
          </a:fontRef>
        </p:style>
      </p:cxnSp>
      <p:sp>
        <p:nvSpPr>
          <p:cNvPr id="56" name="TextBox 55"/>
          <p:cNvSpPr txBox="1"/>
          <p:nvPr/>
        </p:nvSpPr>
        <p:spPr>
          <a:xfrm>
            <a:off x="3059832" y="5949280"/>
            <a:ext cx="1800200" cy="369332"/>
          </a:xfrm>
          <a:prstGeom prst="rect">
            <a:avLst/>
          </a:prstGeom>
          <a:noFill/>
        </p:spPr>
        <p:txBody>
          <a:bodyPr wrap="square" rtlCol="0">
            <a:spAutoFit/>
          </a:bodyPr>
          <a:lstStyle/>
          <a:p>
            <a:r>
              <a:rPr lang="ru-RU" dirty="0" smtClean="0">
                <a:solidFill>
                  <a:srgbClr val="FF0000"/>
                </a:solidFill>
              </a:rPr>
              <a:t>Противоречие!</a:t>
            </a:r>
            <a:endParaRPr lang="ru-RU" dirty="0">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Протокол </a:t>
            </a:r>
            <a:r>
              <a:rPr lang="en-US" dirty="0" smtClean="0"/>
              <a:t>Telnet</a:t>
            </a:r>
            <a:endParaRPr lang="ru-RU" dirty="0"/>
          </a:p>
        </p:txBody>
      </p:sp>
      <p:sp>
        <p:nvSpPr>
          <p:cNvPr id="4" name="Прямоугольник 3"/>
          <p:cNvSpPr/>
          <p:nvPr/>
        </p:nvSpPr>
        <p:spPr>
          <a:xfrm>
            <a:off x="6228184" y="1484784"/>
            <a:ext cx="1512168"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Удаленный компьютер</a:t>
            </a:r>
            <a:endParaRPr lang="ru-RU" dirty="0"/>
          </a:p>
        </p:txBody>
      </p:sp>
      <p:grpSp>
        <p:nvGrpSpPr>
          <p:cNvPr id="5" name="Группа 4"/>
          <p:cNvGrpSpPr/>
          <p:nvPr/>
        </p:nvGrpSpPr>
        <p:grpSpPr>
          <a:xfrm>
            <a:off x="755576" y="1412776"/>
            <a:ext cx="1296144" cy="1440160"/>
            <a:chOff x="611560" y="4437112"/>
            <a:chExt cx="1296144" cy="1440160"/>
          </a:xfrm>
        </p:grpSpPr>
        <p:sp>
          <p:nvSpPr>
            <p:cNvPr id="6" name="Скругленный прямоугольник 5"/>
            <p:cNvSpPr/>
            <p:nvPr/>
          </p:nvSpPr>
          <p:spPr>
            <a:xfrm>
              <a:off x="683568" y="4437112"/>
              <a:ext cx="1224136" cy="108012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7" name="Параллелограмм 6"/>
            <p:cNvSpPr/>
            <p:nvPr/>
          </p:nvSpPr>
          <p:spPr>
            <a:xfrm>
              <a:off x="611560" y="5517232"/>
              <a:ext cx="1224136" cy="360040"/>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grpSp>
      <p:cxnSp>
        <p:nvCxnSpPr>
          <p:cNvPr id="8" name="Прямая со стрелкой 7"/>
          <p:cNvCxnSpPr>
            <a:endCxn id="4" idx="1"/>
          </p:cNvCxnSpPr>
          <p:nvPr/>
        </p:nvCxnSpPr>
        <p:spPr>
          <a:xfrm>
            <a:off x="2051720" y="2132856"/>
            <a:ext cx="4176464" cy="72008"/>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9" name="TextBox 8"/>
          <p:cNvSpPr txBox="1"/>
          <p:nvPr/>
        </p:nvSpPr>
        <p:spPr>
          <a:xfrm>
            <a:off x="2267744" y="1916832"/>
            <a:ext cx="936104" cy="369332"/>
          </a:xfrm>
          <a:prstGeom prst="rect">
            <a:avLst/>
          </a:prstGeom>
          <a:noFill/>
        </p:spPr>
        <p:txBody>
          <a:bodyPr wrap="square" rtlCol="0">
            <a:spAutoFit/>
          </a:bodyPr>
          <a:lstStyle/>
          <a:p>
            <a:r>
              <a:rPr lang="en-US" dirty="0" smtClean="0"/>
              <a:t>P</a:t>
            </a:r>
            <a:endParaRPr lang="ru-RU" dirty="0"/>
          </a:p>
        </p:txBody>
      </p:sp>
      <p:sp>
        <p:nvSpPr>
          <p:cNvPr id="11" name="TextBox 10"/>
          <p:cNvSpPr txBox="1"/>
          <p:nvPr/>
        </p:nvSpPr>
        <p:spPr>
          <a:xfrm>
            <a:off x="683568" y="3573016"/>
            <a:ext cx="7704856" cy="3139321"/>
          </a:xfrm>
          <a:prstGeom prst="rect">
            <a:avLst/>
          </a:prstGeom>
          <a:noFill/>
        </p:spPr>
        <p:txBody>
          <a:bodyPr wrap="square" rtlCol="0">
            <a:spAutoFit/>
          </a:bodyPr>
          <a:lstStyle/>
          <a:p>
            <a:r>
              <a:rPr lang="ru-RU" dirty="0" smtClean="0"/>
              <a:t>Тестовый протокол общения пользователя через терминал с компьютером</a:t>
            </a:r>
          </a:p>
          <a:p>
            <a:endParaRPr lang="ru-RU" dirty="0" smtClean="0"/>
          </a:p>
          <a:p>
            <a:r>
              <a:rPr lang="en-US" dirty="0" smtClean="0"/>
              <a:t>&lt;Enter&gt;</a:t>
            </a:r>
          </a:p>
          <a:p>
            <a:r>
              <a:rPr lang="en-US" dirty="0" smtClean="0">
                <a:solidFill>
                  <a:srgbClr val="C00000"/>
                </a:solidFill>
              </a:rPr>
              <a:t>login: </a:t>
            </a:r>
            <a:r>
              <a:rPr lang="en-US" dirty="0" err="1" smtClean="0"/>
              <a:t>MyLogin</a:t>
            </a:r>
            <a:endParaRPr lang="en-US" dirty="0" smtClean="0"/>
          </a:p>
          <a:p>
            <a:r>
              <a:rPr lang="en-US" dirty="0" smtClean="0">
                <a:solidFill>
                  <a:srgbClr val="C00000"/>
                </a:solidFill>
              </a:rPr>
              <a:t>password: </a:t>
            </a:r>
            <a:r>
              <a:rPr lang="en-US" dirty="0" smtClean="0"/>
              <a:t>********</a:t>
            </a:r>
          </a:p>
          <a:p>
            <a:r>
              <a:rPr lang="en-US" dirty="0" smtClean="0">
                <a:solidFill>
                  <a:srgbClr val="C00000"/>
                </a:solidFill>
              </a:rPr>
              <a:t>&gt;</a:t>
            </a:r>
            <a:r>
              <a:rPr lang="en-US" dirty="0" err="1" smtClean="0"/>
              <a:t>ls</a:t>
            </a:r>
            <a:endParaRPr lang="en-US" dirty="0" smtClean="0"/>
          </a:p>
          <a:p>
            <a:r>
              <a:rPr lang="en-US" dirty="0" smtClean="0">
                <a:solidFill>
                  <a:srgbClr val="C00000"/>
                </a:solidFill>
              </a:rPr>
              <a:t>D1 </a:t>
            </a:r>
          </a:p>
          <a:p>
            <a:r>
              <a:rPr lang="en-US" dirty="0" smtClean="0">
                <a:solidFill>
                  <a:srgbClr val="C00000"/>
                </a:solidFill>
              </a:rPr>
              <a:t>F1</a:t>
            </a:r>
          </a:p>
          <a:p>
            <a:r>
              <a:rPr lang="en-US" dirty="0" smtClean="0">
                <a:solidFill>
                  <a:srgbClr val="C00000"/>
                </a:solidFill>
              </a:rPr>
              <a:t>F2</a:t>
            </a:r>
          </a:p>
          <a:p>
            <a:r>
              <a:rPr lang="en-US" dirty="0" smtClean="0">
                <a:solidFill>
                  <a:srgbClr val="C00000"/>
                </a:solidFill>
              </a:rPr>
              <a:t>&gt;</a:t>
            </a:r>
            <a:r>
              <a:rPr lang="en-US" dirty="0" err="1" smtClean="0"/>
              <a:t>cd</a:t>
            </a:r>
            <a:r>
              <a:rPr lang="en-US" dirty="0" smtClean="0"/>
              <a:t> D1</a:t>
            </a:r>
          </a:p>
          <a:p>
            <a:r>
              <a:rPr lang="en-US" dirty="0" smtClean="0"/>
              <a:t>…. </a:t>
            </a:r>
            <a:r>
              <a:rPr lang="ru-RU" dirty="0" smtClean="0"/>
              <a:t> </a:t>
            </a:r>
            <a:endParaRPr lang="ru-R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FTP – file transfer protocol</a:t>
            </a:r>
            <a:endParaRPr lang="ru-RU" dirty="0"/>
          </a:p>
        </p:txBody>
      </p:sp>
      <p:sp>
        <p:nvSpPr>
          <p:cNvPr id="4" name="TextBox 3"/>
          <p:cNvSpPr txBox="1"/>
          <p:nvPr/>
        </p:nvSpPr>
        <p:spPr>
          <a:xfrm>
            <a:off x="395536" y="1340768"/>
            <a:ext cx="8280920" cy="2585323"/>
          </a:xfrm>
          <a:prstGeom prst="rect">
            <a:avLst/>
          </a:prstGeom>
          <a:noFill/>
        </p:spPr>
        <p:txBody>
          <a:bodyPr wrap="square" rtlCol="0">
            <a:spAutoFit/>
          </a:bodyPr>
          <a:lstStyle/>
          <a:p>
            <a:r>
              <a:rPr lang="en-US" b="1" dirty="0" smtClean="0"/>
              <a:t>ftp &gt;</a:t>
            </a:r>
          </a:p>
          <a:p>
            <a:r>
              <a:rPr lang="en-US" b="1" dirty="0" smtClean="0"/>
              <a:t>ftp &gt; help dir</a:t>
            </a:r>
          </a:p>
          <a:p>
            <a:r>
              <a:rPr lang="en-US" b="1" dirty="0" smtClean="0"/>
              <a:t>ftp &gt;! </a:t>
            </a:r>
            <a:r>
              <a:rPr lang="en-US" b="1" dirty="0" err="1" smtClean="0"/>
              <a:t>Pwd</a:t>
            </a:r>
            <a:endParaRPr lang="en-US" b="1" dirty="0" smtClean="0"/>
          </a:p>
          <a:p>
            <a:r>
              <a:rPr lang="en-US" b="1" dirty="0" smtClean="0"/>
              <a:t>ftp &gt; put </a:t>
            </a:r>
            <a:r>
              <a:rPr lang="ru-RU" b="1" dirty="0" err="1" smtClean="0"/>
              <a:t>имя_файла</a:t>
            </a:r>
            <a:endParaRPr lang="en-US" b="1" dirty="0" smtClean="0"/>
          </a:p>
          <a:p>
            <a:r>
              <a:rPr lang="en-US" b="1" dirty="0" smtClean="0"/>
              <a:t>ftp &gt; get </a:t>
            </a:r>
            <a:r>
              <a:rPr lang="ru-RU" b="1" dirty="0" err="1" smtClean="0"/>
              <a:t>имя_файла</a:t>
            </a:r>
            <a:endParaRPr lang="en-US" b="1" dirty="0" smtClean="0"/>
          </a:p>
          <a:p>
            <a:r>
              <a:rPr lang="en-US" b="1" dirty="0" smtClean="0"/>
              <a:t>ftp &gt; </a:t>
            </a:r>
            <a:r>
              <a:rPr lang="en-US" b="1" dirty="0" err="1" smtClean="0"/>
              <a:t>mget</a:t>
            </a:r>
            <a:r>
              <a:rPr lang="en-US" b="1" dirty="0" smtClean="0"/>
              <a:t> *</a:t>
            </a:r>
          </a:p>
          <a:p>
            <a:r>
              <a:rPr lang="en-US" b="1" dirty="0" smtClean="0"/>
              <a:t>ftp &gt; rename </a:t>
            </a:r>
            <a:r>
              <a:rPr lang="en-US" b="1" dirty="0" err="1" smtClean="0"/>
              <a:t>from_name</a:t>
            </a:r>
            <a:r>
              <a:rPr lang="en-US" b="1" dirty="0" smtClean="0"/>
              <a:t> </a:t>
            </a:r>
            <a:r>
              <a:rPr lang="en-US" b="1" dirty="0" err="1" smtClean="0"/>
              <a:t>to_name</a:t>
            </a:r>
            <a:endParaRPr lang="en-US" b="1" dirty="0" smtClean="0"/>
          </a:p>
          <a:p>
            <a:r>
              <a:rPr lang="en-US" b="1" dirty="0" smtClean="0"/>
              <a:t>ftp &gt; </a:t>
            </a:r>
            <a:r>
              <a:rPr lang="en-US" b="1" dirty="0" err="1" smtClean="0"/>
              <a:t>mkdir</a:t>
            </a:r>
            <a:r>
              <a:rPr lang="en-US" b="1" dirty="0" smtClean="0"/>
              <a:t> name</a:t>
            </a:r>
          </a:p>
          <a:p>
            <a:r>
              <a:rPr lang="en-US" b="1" dirty="0" smtClean="0"/>
              <a:t>ftp &gt; delete name</a:t>
            </a:r>
            <a:endParaRPr lang="ru-RU"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Адресная строка</a:t>
            </a:r>
            <a:endParaRPr lang="ru-RU" dirty="0"/>
          </a:p>
        </p:txBody>
      </p:sp>
      <p:sp>
        <p:nvSpPr>
          <p:cNvPr id="4" name="TextBox 3"/>
          <p:cNvSpPr txBox="1"/>
          <p:nvPr/>
        </p:nvSpPr>
        <p:spPr>
          <a:xfrm>
            <a:off x="395536" y="1844824"/>
            <a:ext cx="8496944" cy="3416320"/>
          </a:xfrm>
          <a:prstGeom prst="rect">
            <a:avLst/>
          </a:prstGeom>
          <a:noFill/>
        </p:spPr>
        <p:txBody>
          <a:bodyPr wrap="square" rtlCol="0">
            <a:spAutoFit/>
          </a:bodyPr>
          <a:lstStyle/>
          <a:p>
            <a:r>
              <a:rPr lang="en-US" dirty="0" smtClean="0"/>
              <a:t>Prot://domain:port/parameters</a:t>
            </a:r>
          </a:p>
          <a:p>
            <a:endParaRPr lang="en-US" dirty="0" smtClean="0"/>
          </a:p>
          <a:p>
            <a:r>
              <a:rPr lang="ru-RU" dirty="0" smtClean="0"/>
              <a:t>Типовой случай:</a:t>
            </a:r>
          </a:p>
          <a:p>
            <a:endParaRPr lang="ru-RU" dirty="0" smtClean="0"/>
          </a:p>
          <a:p>
            <a:r>
              <a:rPr lang="en-US" dirty="0" smtClean="0">
                <a:hlinkClick r:id="rId2"/>
              </a:rPr>
              <a:t>http://mydomain.com/a1/a2/p</a:t>
            </a:r>
            <a:endParaRPr lang="en-US" dirty="0" smtClean="0"/>
          </a:p>
          <a:p>
            <a:endParaRPr lang="en-US" dirty="0" smtClean="0"/>
          </a:p>
          <a:p>
            <a:r>
              <a:rPr lang="en-US" dirty="0" smtClean="0">
                <a:hlinkClick r:id="rId3"/>
              </a:rPr>
              <a:t>http://mydomain.com/a1/a2/p?v1=value1&amp;v2=value2</a:t>
            </a:r>
            <a:endParaRPr lang="en-US" dirty="0" smtClean="0"/>
          </a:p>
          <a:p>
            <a:endParaRPr lang="en-US" dirty="0" smtClean="0"/>
          </a:p>
          <a:p>
            <a:r>
              <a:rPr lang="ru-RU" dirty="0" smtClean="0"/>
              <a:t>Типовая реакция</a:t>
            </a:r>
          </a:p>
          <a:p>
            <a:r>
              <a:rPr lang="ru-RU" dirty="0" smtClean="0"/>
              <a:t>Вызывается программа </a:t>
            </a:r>
            <a:r>
              <a:rPr lang="en-US" dirty="0" smtClean="0"/>
              <a:t>p</a:t>
            </a:r>
            <a:r>
              <a:rPr lang="ru-RU" dirty="0" smtClean="0"/>
              <a:t>, находящаяся в </a:t>
            </a:r>
            <a:r>
              <a:rPr lang="en-US" dirty="0" smtClean="0"/>
              <a:t>S/a1/a2</a:t>
            </a:r>
            <a:r>
              <a:rPr lang="ru-RU" dirty="0" smtClean="0"/>
              <a:t>, программе передаются параметры, результат формируется в </a:t>
            </a:r>
            <a:r>
              <a:rPr lang="en-US" dirty="0" err="1" smtClean="0"/>
              <a:t>stdout</a:t>
            </a:r>
            <a:r>
              <a:rPr lang="en-US" dirty="0" smtClean="0"/>
              <a:t> </a:t>
            </a:r>
            <a:r>
              <a:rPr lang="ru-RU" dirty="0" smtClean="0"/>
              <a:t>и отправляется как </a:t>
            </a:r>
            <a:r>
              <a:rPr lang="en-US" dirty="0" smtClean="0"/>
              <a:t>response </a:t>
            </a:r>
            <a:r>
              <a:rPr lang="ru-RU" dirty="0" smtClean="0"/>
              <a:t>клиенту  </a:t>
            </a:r>
            <a:endParaRPr lang="en-US" dirty="0" smtClean="0"/>
          </a:p>
          <a:p>
            <a:endParaRPr lang="ru-RU"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Протокол </a:t>
            </a:r>
            <a:r>
              <a:rPr lang="en-US" dirty="0" smtClean="0"/>
              <a:t>HTTP – hyper text transfer protocol</a:t>
            </a:r>
            <a:endParaRPr lang="ru-RU" dirty="0"/>
          </a:p>
        </p:txBody>
      </p:sp>
      <p:sp>
        <p:nvSpPr>
          <p:cNvPr id="4" name="Прямоугольник 3"/>
          <p:cNvSpPr/>
          <p:nvPr/>
        </p:nvSpPr>
        <p:spPr>
          <a:xfrm>
            <a:off x="6228184" y="1484784"/>
            <a:ext cx="1512168"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Удаленный компьютер</a:t>
            </a:r>
            <a:endParaRPr lang="ru-RU" dirty="0"/>
          </a:p>
        </p:txBody>
      </p:sp>
      <p:grpSp>
        <p:nvGrpSpPr>
          <p:cNvPr id="5" name="Группа 4"/>
          <p:cNvGrpSpPr/>
          <p:nvPr/>
        </p:nvGrpSpPr>
        <p:grpSpPr>
          <a:xfrm>
            <a:off x="755576" y="1412776"/>
            <a:ext cx="1296144" cy="1440160"/>
            <a:chOff x="611560" y="4437112"/>
            <a:chExt cx="1296144" cy="1440160"/>
          </a:xfrm>
        </p:grpSpPr>
        <p:sp>
          <p:nvSpPr>
            <p:cNvPr id="6" name="Скругленный прямоугольник 5"/>
            <p:cNvSpPr/>
            <p:nvPr/>
          </p:nvSpPr>
          <p:spPr>
            <a:xfrm>
              <a:off x="683568" y="4437112"/>
              <a:ext cx="1224136" cy="108012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7" name="Параллелограмм 6"/>
            <p:cNvSpPr/>
            <p:nvPr/>
          </p:nvSpPr>
          <p:spPr>
            <a:xfrm>
              <a:off x="611560" y="5517232"/>
              <a:ext cx="1224136" cy="360040"/>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grpSp>
      <p:cxnSp>
        <p:nvCxnSpPr>
          <p:cNvPr id="13" name="Прямая со стрелкой 12"/>
          <p:cNvCxnSpPr/>
          <p:nvPr/>
        </p:nvCxnSpPr>
        <p:spPr>
          <a:xfrm>
            <a:off x="2051720" y="1772816"/>
            <a:ext cx="4176464" cy="14401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Прямая со стрелкой 14"/>
          <p:cNvCxnSpPr>
            <a:stCxn id="4" idx="1"/>
          </p:cNvCxnSpPr>
          <p:nvPr/>
        </p:nvCxnSpPr>
        <p:spPr>
          <a:xfrm flipH="1" flipV="1">
            <a:off x="2051720" y="2060848"/>
            <a:ext cx="4176464" cy="14401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3131840" y="1412776"/>
            <a:ext cx="936104" cy="369332"/>
          </a:xfrm>
          <a:prstGeom prst="rect">
            <a:avLst/>
          </a:prstGeom>
          <a:noFill/>
        </p:spPr>
        <p:txBody>
          <a:bodyPr wrap="square" rtlCol="0">
            <a:spAutoFit/>
          </a:bodyPr>
          <a:lstStyle/>
          <a:p>
            <a:r>
              <a:rPr lang="en-US" dirty="0" smtClean="0"/>
              <a:t>request</a:t>
            </a:r>
            <a:endParaRPr lang="ru-RU" dirty="0"/>
          </a:p>
        </p:txBody>
      </p:sp>
      <p:sp>
        <p:nvSpPr>
          <p:cNvPr id="22" name="TextBox 21"/>
          <p:cNvSpPr txBox="1"/>
          <p:nvPr/>
        </p:nvSpPr>
        <p:spPr>
          <a:xfrm>
            <a:off x="3419872" y="2132856"/>
            <a:ext cx="1080120" cy="369332"/>
          </a:xfrm>
          <a:prstGeom prst="rect">
            <a:avLst/>
          </a:prstGeom>
          <a:noFill/>
        </p:spPr>
        <p:txBody>
          <a:bodyPr wrap="square" rtlCol="0">
            <a:spAutoFit/>
          </a:bodyPr>
          <a:lstStyle/>
          <a:p>
            <a:r>
              <a:rPr lang="en-US" dirty="0" smtClean="0"/>
              <a:t>response</a:t>
            </a:r>
            <a:endParaRPr lang="ru-RU" dirty="0"/>
          </a:p>
        </p:txBody>
      </p:sp>
      <p:sp>
        <p:nvSpPr>
          <p:cNvPr id="23" name="TextBox 22"/>
          <p:cNvSpPr txBox="1"/>
          <p:nvPr/>
        </p:nvSpPr>
        <p:spPr>
          <a:xfrm>
            <a:off x="611560" y="3501008"/>
            <a:ext cx="7920880" cy="1477328"/>
          </a:xfrm>
          <a:prstGeom prst="rect">
            <a:avLst/>
          </a:prstGeom>
          <a:noFill/>
        </p:spPr>
        <p:txBody>
          <a:bodyPr wrap="square" rtlCol="0">
            <a:spAutoFit/>
          </a:bodyPr>
          <a:lstStyle/>
          <a:p>
            <a:r>
              <a:rPr lang="ru-RU" dirty="0" smtClean="0"/>
              <a:t>Несимметричный однократный протокол</a:t>
            </a:r>
          </a:p>
          <a:p>
            <a:r>
              <a:rPr lang="ru-RU" dirty="0" smtClean="0"/>
              <a:t>В запросе имеется набор параметров</a:t>
            </a:r>
          </a:p>
          <a:p>
            <a:r>
              <a:rPr lang="ru-RU" dirty="0" smtClean="0"/>
              <a:t>В ответе получаем, как правило </a:t>
            </a:r>
            <a:r>
              <a:rPr lang="en-US" dirty="0" smtClean="0"/>
              <a:t>HTML </a:t>
            </a:r>
            <a:r>
              <a:rPr lang="ru-RU" dirty="0" smtClean="0"/>
              <a:t>для визуализации в браузере</a:t>
            </a:r>
          </a:p>
          <a:p>
            <a:endParaRPr lang="ru-RU" dirty="0" smtClean="0"/>
          </a:p>
          <a:p>
            <a:endParaRPr lang="ru-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16632"/>
            <a:ext cx="8229600" cy="490066"/>
          </a:xfrm>
        </p:spPr>
        <p:txBody>
          <a:bodyPr>
            <a:normAutofit fontScale="90000"/>
          </a:bodyPr>
          <a:lstStyle/>
          <a:p>
            <a:r>
              <a:rPr lang="ru-RU" dirty="0" smtClean="0"/>
              <a:t>Детали </a:t>
            </a:r>
            <a:r>
              <a:rPr lang="en-US" dirty="0" smtClean="0"/>
              <a:t>HTTP</a:t>
            </a:r>
            <a:endParaRPr lang="ru-RU" dirty="0"/>
          </a:p>
        </p:txBody>
      </p:sp>
      <p:sp>
        <p:nvSpPr>
          <p:cNvPr id="4" name="TextBox 3"/>
          <p:cNvSpPr txBox="1"/>
          <p:nvPr/>
        </p:nvSpPr>
        <p:spPr>
          <a:xfrm>
            <a:off x="539552" y="671691"/>
            <a:ext cx="8280920" cy="6186309"/>
          </a:xfrm>
          <a:prstGeom prst="rect">
            <a:avLst/>
          </a:prstGeom>
          <a:noFill/>
        </p:spPr>
        <p:txBody>
          <a:bodyPr wrap="square" rtlCol="0">
            <a:spAutoFit/>
          </a:bodyPr>
          <a:lstStyle/>
          <a:p>
            <a:r>
              <a:rPr lang="ru-RU" dirty="0" smtClean="0"/>
              <a:t>Запрос клиента:</a:t>
            </a:r>
          </a:p>
          <a:p>
            <a:r>
              <a:rPr lang="en-US" dirty="0" smtClean="0">
                <a:hlinkClick r:id="rId2"/>
              </a:rPr>
              <a:t>GET</a:t>
            </a:r>
            <a:r>
              <a:rPr lang="en-US" dirty="0" smtClean="0"/>
              <a:t> /wiki/</a:t>
            </a:r>
            <a:r>
              <a:rPr lang="ru-RU" i="1" dirty="0" smtClean="0"/>
              <a:t>страница</a:t>
            </a:r>
            <a:r>
              <a:rPr lang="ru-RU" dirty="0" smtClean="0"/>
              <a:t> </a:t>
            </a:r>
            <a:r>
              <a:rPr lang="en-US" dirty="0" smtClean="0"/>
              <a:t>HTTP/1.1 </a:t>
            </a:r>
          </a:p>
          <a:p>
            <a:r>
              <a:rPr lang="en-US" dirty="0" smtClean="0"/>
              <a:t>Host: ru.wikipedia.org </a:t>
            </a:r>
          </a:p>
          <a:p>
            <a:r>
              <a:rPr lang="en-US" dirty="0" smtClean="0"/>
              <a:t>User-Agent: Mozilla/5.0 (X11; U; Linux i686; </a:t>
            </a:r>
            <a:r>
              <a:rPr lang="en-US" dirty="0" err="1" smtClean="0"/>
              <a:t>ru</a:t>
            </a:r>
            <a:r>
              <a:rPr lang="en-US" dirty="0" smtClean="0"/>
              <a:t>; rv:1.9b5) Gecko/2008050509 Firefox/3.0b5 </a:t>
            </a:r>
          </a:p>
          <a:p>
            <a:r>
              <a:rPr lang="en-US" dirty="0" smtClean="0"/>
              <a:t>Accept: text/html </a:t>
            </a:r>
          </a:p>
          <a:p>
            <a:r>
              <a:rPr lang="en-US" dirty="0" smtClean="0"/>
              <a:t>Connection: close </a:t>
            </a:r>
          </a:p>
          <a:p>
            <a:r>
              <a:rPr lang="en-US" i="1" dirty="0" smtClean="0"/>
              <a:t>(</a:t>
            </a:r>
            <a:r>
              <a:rPr lang="ru-RU" i="1" dirty="0" smtClean="0"/>
              <a:t>пустая строка)</a:t>
            </a:r>
            <a:r>
              <a:rPr lang="ru-RU" dirty="0" smtClean="0"/>
              <a:t> </a:t>
            </a:r>
            <a:endParaRPr lang="en-US" dirty="0" smtClean="0"/>
          </a:p>
          <a:p>
            <a:endParaRPr lang="en-US" dirty="0" smtClean="0"/>
          </a:p>
          <a:p>
            <a:r>
              <a:rPr lang="ru-RU" dirty="0" smtClean="0"/>
              <a:t>Ответ сервера:</a:t>
            </a:r>
          </a:p>
          <a:p>
            <a:r>
              <a:rPr lang="en-US" dirty="0" smtClean="0"/>
              <a:t>HTTP/1.1 200 OK </a:t>
            </a:r>
          </a:p>
          <a:p>
            <a:r>
              <a:rPr lang="en-US" dirty="0" smtClean="0"/>
              <a:t>Date: Wed, 11 Feb 2009 11:20:59 GMT </a:t>
            </a:r>
          </a:p>
          <a:p>
            <a:r>
              <a:rPr lang="en-US" dirty="0" smtClean="0"/>
              <a:t>Server: Apache </a:t>
            </a:r>
          </a:p>
          <a:p>
            <a:r>
              <a:rPr lang="en-US" dirty="0" smtClean="0"/>
              <a:t>X-Powered-By: PHP/5.2.4-2ubuntu5wm1 </a:t>
            </a:r>
          </a:p>
          <a:p>
            <a:r>
              <a:rPr lang="en-US" dirty="0" smtClean="0"/>
              <a:t>Last-Modified: Wed, 11 Feb 2009 11:20:59 GMT </a:t>
            </a:r>
          </a:p>
          <a:p>
            <a:r>
              <a:rPr lang="en-US" dirty="0" smtClean="0"/>
              <a:t>Content-Language: </a:t>
            </a:r>
            <a:r>
              <a:rPr lang="en-US" dirty="0" err="1" smtClean="0"/>
              <a:t>ru</a:t>
            </a:r>
            <a:r>
              <a:rPr lang="en-US" dirty="0" smtClean="0"/>
              <a:t> </a:t>
            </a:r>
          </a:p>
          <a:p>
            <a:r>
              <a:rPr lang="en-US" dirty="0" smtClean="0"/>
              <a:t>Content-Type: text/html; </a:t>
            </a:r>
          </a:p>
          <a:p>
            <a:r>
              <a:rPr lang="en-US" dirty="0" err="1" smtClean="0"/>
              <a:t>charset</a:t>
            </a:r>
            <a:r>
              <a:rPr lang="en-US" dirty="0" smtClean="0"/>
              <a:t>=utf-8 </a:t>
            </a:r>
          </a:p>
          <a:p>
            <a:r>
              <a:rPr lang="en-US" dirty="0" smtClean="0"/>
              <a:t>Content-Length: 1234 </a:t>
            </a:r>
          </a:p>
          <a:p>
            <a:r>
              <a:rPr lang="en-US" dirty="0" smtClean="0"/>
              <a:t>Connection: close </a:t>
            </a:r>
          </a:p>
          <a:p>
            <a:r>
              <a:rPr lang="en-US" i="1" dirty="0" smtClean="0"/>
              <a:t>(</a:t>
            </a:r>
            <a:r>
              <a:rPr lang="ru-RU" i="1" dirty="0" smtClean="0"/>
              <a:t>пустая строка)</a:t>
            </a:r>
            <a:r>
              <a:rPr lang="ru-RU" dirty="0" smtClean="0"/>
              <a:t> </a:t>
            </a:r>
            <a:endParaRPr lang="en-US" dirty="0" smtClean="0"/>
          </a:p>
          <a:p>
            <a:r>
              <a:rPr lang="ru-RU" i="1" dirty="0" smtClean="0"/>
              <a:t>(запрошенная страница в </a:t>
            </a:r>
            <a:r>
              <a:rPr lang="en-US" i="1" dirty="0" smtClean="0">
                <a:hlinkClick r:id="rId3" tooltip="HTML"/>
              </a:rPr>
              <a:t>HTML</a:t>
            </a:r>
            <a:r>
              <a:rPr lang="en-US" i="1" dirty="0" smtClean="0"/>
              <a:t>)</a:t>
            </a:r>
            <a:endParaRPr lang="ru-RU"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rmAutofit fontScale="90000"/>
          </a:bodyPr>
          <a:lstStyle/>
          <a:p>
            <a:r>
              <a:rPr lang="ru-RU" dirty="0" smtClean="0"/>
              <a:t>Лекция 3. Реляционные СУБД</a:t>
            </a:r>
            <a:endParaRPr lang="ru-RU" dirty="0"/>
          </a:p>
        </p:txBody>
      </p:sp>
      <p:sp>
        <p:nvSpPr>
          <p:cNvPr id="4" name="Блок-схема: магнитный диск 3"/>
          <p:cNvSpPr/>
          <p:nvPr/>
        </p:nvSpPr>
        <p:spPr>
          <a:xfrm>
            <a:off x="5796136" y="1124744"/>
            <a:ext cx="1440160" cy="122413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БД</a:t>
            </a:r>
            <a:endParaRPr lang="ru-RU" dirty="0"/>
          </a:p>
        </p:txBody>
      </p:sp>
      <p:sp>
        <p:nvSpPr>
          <p:cNvPr id="5" name="Прямоугольник 4"/>
          <p:cNvSpPr/>
          <p:nvPr/>
        </p:nvSpPr>
        <p:spPr>
          <a:xfrm>
            <a:off x="2627784" y="980728"/>
            <a:ext cx="1512168"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логика</a:t>
            </a:r>
            <a:endParaRPr lang="ru-RU" dirty="0"/>
          </a:p>
        </p:txBody>
      </p:sp>
      <p:cxnSp>
        <p:nvCxnSpPr>
          <p:cNvPr id="6" name="Прямая со стрелкой 5"/>
          <p:cNvCxnSpPr>
            <a:stCxn id="5" idx="3"/>
          </p:cNvCxnSpPr>
          <p:nvPr/>
        </p:nvCxnSpPr>
        <p:spPr>
          <a:xfrm>
            <a:off x="4139952" y="1700808"/>
            <a:ext cx="1656184"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7" name="TextBox 6"/>
          <p:cNvSpPr txBox="1"/>
          <p:nvPr/>
        </p:nvSpPr>
        <p:spPr>
          <a:xfrm>
            <a:off x="4499992" y="1340768"/>
            <a:ext cx="1080120" cy="369332"/>
          </a:xfrm>
          <a:prstGeom prst="rect">
            <a:avLst/>
          </a:prstGeom>
          <a:noFill/>
        </p:spPr>
        <p:txBody>
          <a:bodyPr wrap="square" rtlCol="0">
            <a:spAutoFit/>
          </a:bodyPr>
          <a:lstStyle/>
          <a:p>
            <a:r>
              <a:rPr lang="en-US" dirty="0" smtClean="0"/>
              <a:t>SQL</a:t>
            </a:r>
            <a:endParaRPr lang="ru-RU" dirty="0"/>
          </a:p>
        </p:txBody>
      </p:sp>
      <p:sp>
        <p:nvSpPr>
          <p:cNvPr id="8" name="TextBox 7"/>
          <p:cNvSpPr txBox="1"/>
          <p:nvPr/>
        </p:nvSpPr>
        <p:spPr>
          <a:xfrm>
            <a:off x="467544" y="2708920"/>
            <a:ext cx="8352928" cy="3970318"/>
          </a:xfrm>
          <a:prstGeom prst="rect">
            <a:avLst/>
          </a:prstGeom>
          <a:noFill/>
        </p:spPr>
        <p:txBody>
          <a:bodyPr wrap="square" rtlCol="0">
            <a:spAutoFit/>
          </a:bodyPr>
          <a:lstStyle/>
          <a:p>
            <a:r>
              <a:rPr lang="en-US" dirty="0" smtClean="0"/>
              <a:t>SQL – </a:t>
            </a:r>
            <a:r>
              <a:rPr lang="ru-RU" dirty="0" smtClean="0"/>
              <a:t>текстовый протокол взаимодействия клиента с реляционной СУБД</a:t>
            </a:r>
            <a:r>
              <a:rPr lang="en-US" dirty="0" smtClean="0"/>
              <a:t>, </a:t>
            </a:r>
            <a:r>
              <a:rPr lang="ru-RU" dirty="0" smtClean="0"/>
              <a:t>в более узком смысле </a:t>
            </a:r>
            <a:r>
              <a:rPr lang="en-US" dirty="0" smtClean="0"/>
              <a:t>SQL-</a:t>
            </a:r>
            <a:r>
              <a:rPr lang="ru-RU" dirty="0" smtClean="0"/>
              <a:t>язык описания структуры данных и манипуляции с ними</a:t>
            </a:r>
          </a:p>
          <a:p>
            <a:endParaRPr lang="en-US" dirty="0" smtClean="0"/>
          </a:p>
          <a:p>
            <a:r>
              <a:rPr lang="ru-RU" dirty="0" smtClean="0"/>
              <a:t>В начале 1970-х годов в одной из исследовательских лабораторий компании IBM была разработана экспериментальная реляционная СУБД IBM </a:t>
            </a:r>
            <a:r>
              <a:rPr lang="ru-RU" dirty="0" err="1" smtClean="0"/>
              <a:t>System</a:t>
            </a:r>
            <a:r>
              <a:rPr lang="ru-RU" dirty="0" smtClean="0"/>
              <a:t> R, для которой затем был создан специальный язык SEQUEL, позволявший относительно просто управлять данными в этой СУБД. Аббревиатура SEQUEL расшифровывалась как </a:t>
            </a:r>
            <a:r>
              <a:rPr lang="ru-RU" dirty="0" err="1" smtClean="0"/>
              <a:t>Structured</a:t>
            </a:r>
            <a:r>
              <a:rPr lang="ru-RU" dirty="0" smtClean="0"/>
              <a:t> </a:t>
            </a:r>
            <a:r>
              <a:rPr lang="ru-RU" dirty="0" err="1" smtClean="0"/>
              <a:t>English</a:t>
            </a:r>
            <a:r>
              <a:rPr lang="ru-RU" dirty="0" smtClean="0"/>
              <a:t> </a:t>
            </a:r>
            <a:r>
              <a:rPr lang="ru-RU" dirty="0" err="1" smtClean="0"/>
              <a:t>QUEry</a:t>
            </a:r>
            <a:r>
              <a:rPr lang="ru-RU" dirty="0" smtClean="0"/>
              <a:t> </a:t>
            </a:r>
            <a:r>
              <a:rPr lang="ru-RU" dirty="0" err="1" smtClean="0"/>
              <a:t>Language</a:t>
            </a:r>
            <a:r>
              <a:rPr lang="ru-RU" dirty="0" smtClean="0"/>
              <a:t> — «структурированный английский язык запросов». Позже язык SEQUEL был переименован в SQL. </a:t>
            </a:r>
            <a:endParaRPr lang="en-US" dirty="0" smtClean="0"/>
          </a:p>
          <a:p>
            <a:endParaRPr lang="ru-RU" dirty="0" smtClean="0"/>
          </a:p>
          <a:p>
            <a:r>
              <a:rPr lang="ru-RU" dirty="0" smtClean="0"/>
              <a:t>Авторы языка: Дональд </a:t>
            </a:r>
            <a:r>
              <a:rPr lang="ru-RU" dirty="0" err="1" smtClean="0"/>
              <a:t>Чэмбэрлин</a:t>
            </a:r>
            <a:r>
              <a:rPr lang="ru-RU" dirty="0" smtClean="0"/>
              <a:t> (</a:t>
            </a:r>
            <a:r>
              <a:rPr lang="en-US" dirty="0" smtClean="0"/>
              <a:t>Donald D. Chamberlin) </a:t>
            </a:r>
            <a:r>
              <a:rPr lang="ru-RU" dirty="0" smtClean="0"/>
              <a:t>и </a:t>
            </a:r>
            <a:r>
              <a:rPr lang="ru-RU" dirty="0" err="1" smtClean="0"/>
              <a:t>Рэй</a:t>
            </a:r>
            <a:r>
              <a:rPr lang="ru-RU" dirty="0" smtClean="0"/>
              <a:t> </a:t>
            </a:r>
            <a:r>
              <a:rPr lang="ru-RU" dirty="0" err="1" smtClean="0"/>
              <a:t>Бойс</a:t>
            </a:r>
            <a:r>
              <a:rPr lang="ru-RU" dirty="0" smtClean="0"/>
              <a:t> (</a:t>
            </a:r>
            <a:r>
              <a:rPr lang="en-US" dirty="0" smtClean="0"/>
              <a:t>Ray Boyce). </a:t>
            </a:r>
            <a:r>
              <a:rPr lang="ru-RU" dirty="0" smtClean="0"/>
              <a:t>Пэт </a:t>
            </a:r>
            <a:r>
              <a:rPr lang="ru-RU" dirty="0" err="1" smtClean="0"/>
              <a:t>Селинджер</a:t>
            </a:r>
            <a:r>
              <a:rPr lang="ru-RU" dirty="0" smtClean="0"/>
              <a:t> (</a:t>
            </a:r>
            <a:r>
              <a:rPr lang="en-US" dirty="0" smtClean="0"/>
              <a:t>Pat </a:t>
            </a:r>
            <a:r>
              <a:rPr lang="en-US" dirty="0" err="1" smtClean="0"/>
              <a:t>Selinger</a:t>
            </a:r>
            <a:r>
              <a:rPr lang="en-US" dirty="0" smtClean="0"/>
              <a:t>)</a:t>
            </a:r>
          </a:p>
          <a:p>
            <a:endParaRPr lang="en-US" dirty="0" smtClean="0"/>
          </a:p>
          <a:p>
            <a:r>
              <a:rPr lang="ru-RU" dirty="0" smtClean="0"/>
              <a:t>Первый стандарт языка SQL был принят ANSI</a:t>
            </a:r>
            <a:r>
              <a:rPr lang="en-US" dirty="0" smtClean="0"/>
              <a:t> </a:t>
            </a:r>
            <a:r>
              <a:rPr lang="ru-RU" dirty="0" smtClean="0"/>
              <a:t>в</a:t>
            </a:r>
            <a:r>
              <a:rPr lang="en-US" dirty="0" smtClean="0"/>
              <a:t> </a:t>
            </a:r>
            <a:r>
              <a:rPr lang="ru-RU" dirty="0" smtClean="0"/>
              <a:t>1986 году</a:t>
            </a:r>
            <a:endParaRPr lang="ru-RU"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rmAutofit fontScale="90000"/>
          </a:bodyPr>
          <a:lstStyle/>
          <a:p>
            <a:r>
              <a:rPr lang="ru-RU" dirty="0" smtClean="0"/>
              <a:t>Основные операторы </a:t>
            </a:r>
            <a:r>
              <a:rPr lang="en-US" dirty="0" smtClean="0"/>
              <a:t>SQL</a:t>
            </a:r>
            <a:endParaRPr lang="ru-RU" dirty="0"/>
          </a:p>
        </p:txBody>
      </p:sp>
      <p:sp>
        <p:nvSpPr>
          <p:cNvPr id="4" name="TextBox 3"/>
          <p:cNvSpPr txBox="1"/>
          <p:nvPr/>
        </p:nvSpPr>
        <p:spPr>
          <a:xfrm>
            <a:off x="395536" y="1700808"/>
            <a:ext cx="8424936" cy="3139321"/>
          </a:xfrm>
          <a:prstGeom prst="rect">
            <a:avLst/>
          </a:prstGeom>
          <a:noFill/>
        </p:spPr>
        <p:txBody>
          <a:bodyPr wrap="square" rtlCol="0">
            <a:spAutoFit/>
          </a:bodyPr>
          <a:lstStyle/>
          <a:p>
            <a:r>
              <a:rPr lang="ru-RU" dirty="0" smtClean="0"/>
              <a:t>операторы определения данных (</a:t>
            </a:r>
            <a:r>
              <a:rPr lang="ru-RU" dirty="0" err="1" smtClean="0"/>
              <a:t>Data</a:t>
            </a:r>
            <a:r>
              <a:rPr lang="ru-RU" dirty="0" smtClean="0"/>
              <a:t> </a:t>
            </a:r>
            <a:r>
              <a:rPr lang="ru-RU" dirty="0" err="1" smtClean="0"/>
              <a:t>Definition</a:t>
            </a:r>
            <a:r>
              <a:rPr lang="ru-RU" dirty="0" smtClean="0"/>
              <a:t> </a:t>
            </a:r>
            <a:r>
              <a:rPr lang="ru-RU" dirty="0" err="1" smtClean="0"/>
              <a:t>Language</a:t>
            </a:r>
            <a:r>
              <a:rPr lang="ru-RU" dirty="0" smtClean="0"/>
              <a:t>, DDL):</a:t>
            </a:r>
          </a:p>
          <a:p>
            <a:r>
              <a:rPr lang="ru-RU" dirty="0" smtClean="0"/>
              <a:t>CREATE</a:t>
            </a:r>
            <a:r>
              <a:rPr lang="en-US" dirty="0" smtClean="0"/>
              <a:t>,</a:t>
            </a:r>
            <a:r>
              <a:rPr lang="ru-RU" dirty="0" smtClean="0"/>
              <a:t> ALTER,</a:t>
            </a:r>
            <a:r>
              <a:rPr lang="en-US" dirty="0" smtClean="0"/>
              <a:t> </a:t>
            </a:r>
            <a:r>
              <a:rPr lang="ru-RU" dirty="0" smtClean="0"/>
              <a:t>DROP;</a:t>
            </a:r>
          </a:p>
          <a:p>
            <a:endParaRPr lang="en-US" dirty="0" smtClean="0"/>
          </a:p>
          <a:p>
            <a:r>
              <a:rPr lang="ru-RU" dirty="0" smtClean="0"/>
              <a:t>операторы манипуляции данными (</a:t>
            </a:r>
            <a:r>
              <a:rPr lang="ru-RU" dirty="0" err="1" smtClean="0"/>
              <a:t>Data</a:t>
            </a:r>
            <a:r>
              <a:rPr lang="ru-RU" dirty="0" smtClean="0"/>
              <a:t> </a:t>
            </a:r>
            <a:r>
              <a:rPr lang="ru-RU" dirty="0" err="1" smtClean="0"/>
              <a:t>Manipulation</a:t>
            </a:r>
            <a:r>
              <a:rPr lang="ru-RU" dirty="0" smtClean="0"/>
              <a:t> </a:t>
            </a:r>
            <a:r>
              <a:rPr lang="ru-RU" dirty="0" err="1" smtClean="0"/>
              <a:t>Language</a:t>
            </a:r>
            <a:r>
              <a:rPr lang="ru-RU" dirty="0" smtClean="0"/>
              <a:t>, DML):</a:t>
            </a:r>
          </a:p>
          <a:p>
            <a:r>
              <a:rPr lang="ru-RU" dirty="0" smtClean="0"/>
              <a:t>SELECT,</a:t>
            </a:r>
            <a:r>
              <a:rPr lang="en-US" dirty="0" smtClean="0"/>
              <a:t> </a:t>
            </a:r>
            <a:r>
              <a:rPr lang="ru-RU" dirty="0" smtClean="0"/>
              <a:t>INSERT,</a:t>
            </a:r>
            <a:r>
              <a:rPr lang="en-US" dirty="0" smtClean="0"/>
              <a:t> </a:t>
            </a:r>
            <a:r>
              <a:rPr lang="ru-RU" dirty="0" smtClean="0"/>
              <a:t>UPDATE,</a:t>
            </a:r>
            <a:r>
              <a:rPr lang="en-US" dirty="0" smtClean="0"/>
              <a:t> </a:t>
            </a:r>
            <a:r>
              <a:rPr lang="ru-RU" dirty="0" smtClean="0"/>
              <a:t>DELETE;</a:t>
            </a:r>
          </a:p>
          <a:p>
            <a:endParaRPr lang="en-US" dirty="0" smtClean="0"/>
          </a:p>
          <a:p>
            <a:r>
              <a:rPr lang="ru-RU" dirty="0" smtClean="0"/>
              <a:t>операторы определения доступа к данным (</a:t>
            </a:r>
            <a:r>
              <a:rPr lang="ru-RU" dirty="0" err="1" smtClean="0"/>
              <a:t>Data</a:t>
            </a:r>
            <a:r>
              <a:rPr lang="ru-RU" dirty="0" smtClean="0"/>
              <a:t> </a:t>
            </a:r>
            <a:r>
              <a:rPr lang="ru-RU" dirty="0" err="1" smtClean="0"/>
              <a:t>Control</a:t>
            </a:r>
            <a:r>
              <a:rPr lang="ru-RU" dirty="0" smtClean="0"/>
              <a:t> </a:t>
            </a:r>
            <a:r>
              <a:rPr lang="ru-RU" dirty="0" err="1" smtClean="0"/>
              <a:t>Language</a:t>
            </a:r>
            <a:r>
              <a:rPr lang="ru-RU" dirty="0" smtClean="0"/>
              <a:t>, DCL):</a:t>
            </a:r>
          </a:p>
          <a:p>
            <a:r>
              <a:rPr lang="ru-RU" dirty="0" smtClean="0"/>
              <a:t>GRANT</a:t>
            </a:r>
            <a:r>
              <a:rPr lang="en-US" dirty="0" smtClean="0"/>
              <a:t>,</a:t>
            </a:r>
            <a:r>
              <a:rPr lang="ru-RU" dirty="0" smtClean="0"/>
              <a:t> REVOKE,</a:t>
            </a:r>
            <a:r>
              <a:rPr lang="en-US" dirty="0" smtClean="0"/>
              <a:t> </a:t>
            </a:r>
            <a:r>
              <a:rPr lang="ru-RU" dirty="0" smtClean="0"/>
              <a:t>DENY;</a:t>
            </a:r>
          </a:p>
          <a:p>
            <a:endParaRPr lang="en-US" dirty="0" smtClean="0"/>
          </a:p>
          <a:p>
            <a:r>
              <a:rPr lang="ru-RU" dirty="0" smtClean="0"/>
              <a:t>операторы управления транзакциями (</a:t>
            </a:r>
            <a:r>
              <a:rPr lang="ru-RU" dirty="0" err="1" smtClean="0"/>
              <a:t>Transaction</a:t>
            </a:r>
            <a:r>
              <a:rPr lang="ru-RU" dirty="0" smtClean="0"/>
              <a:t> </a:t>
            </a:r>
            <a:r>
              <a:rPr lang="ru-RU" dirty="0" err="1" smtClean="0"/>
              <a:t>Control</a:t>
            </a:r>
            <a:r>
              <a:rPr lang="ru-RU" dirty="0" smtClean="0"/>
              <a:t> </a:t>
            </a:r>
            <a:r>
              <a:rPr lang="ru-RU" dirty="0" err="1" smtClean="0"/>
              <a:t>Language</a:t>
            </a:r>
            <a:r>
              <a:rPr lang="ru-RU" dirty="0" smtClean="0"/>
              <a:t>, TCL):</a:t>
            </a:r>
          </a:p>
          <a:p>
            <a:r>
              <a:rPr lang="ru-RU" dirty="0" smtClean="0"/>
              <a:t>COMMIT,</a:t>
            </a:r>
            <a:r>
              <a:rPr lang="en-US" dirty="0" smtClean="0"/>
              <a:t> </a:t>
            </a:r>
            <a:r>
              <a:rPr lang="ru-RU" dirty="0" smtClean="0"/>
              <a:t>ROLLBACK,</a:t>
            </a:r>
            <a:r>
              <a:rPr lang="en-US" dirty="0" smtClean="0"/>
              <a:t> </a:t>
            </a:r>
            <a:r>
              <a:rPr lang="ru-RU" dirty="0" smtClean="0"/>
              <a:t>SAVEPOINT.</a:t>
            </a:r>
            <a:endParaRPr lang="ru-RU"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rmAutofit fontScale="90000"/>
          </a:bodyPr>
          <a:lstStyle/>
          <a:p>
            <a:r>
              <a:rPr lang="ru-RU" dirty="0" smtClean="0"/>
              <a:t>Некоторые детали конструкций</a:t>
            </a:r>
            <a:endParaRPr lang="ru-RU" dirty="0"/>
          </a:p>
        </p:txBody>
      </p:sp>
      <p:sp>
        <p:nvSpPr>
          <p:cNvPr id="4" name="TextBox 3"/>
          <p:cNvSpPr txBox="1"/>
          <p:nvPr/>
        </p:nvSpPr>
        <p:spPr>
          <a:xfrm>
            <a:off x="395536" y="980728"/>
            <a:ext cx="8352928" cy="3693319"/>
          </a:xfrm>
          <a:prstGeom prst="rect">
            <a:avLst/>
          </a:prstGeom>
          <a:noFill/>
        </p:spPr>
        <p:txBody>
          <a:bodyPr wrap="square" rtlCol="0">
            <a:spAutoFit/>
          </a:bodyPr>
          <a:lstStyle/>
          <a:p>
            <a:r>
              <a:rPr lang="en-US" b="1" dirty="0" smtClean="0"/>
              <a:t>CREATE TABLE</a:t>
            </a:r>
            <a:r>
              <a:rPr lang="en-US" dirty="0" smtClean="0"/>
              <a:t> Persons (</a:t>
            </a:r>
            <a:br>
              <a:rPr lang="en-US" dirty="0" smtClean="0"/>
            </a:br>
            <a:r>
              <a:rPr lang="ru-RU" dirty="0" smtClean="0"/>
              <a:t>	</a:t>
            </a:r>
            <a:r>
              <a:rPr lang="en-US" dirty="0" err="1" smtClean="0"/>
              <a:t>P_Id</a:t>
            </a:r>
            <a:r>
              <a:rPr lang="en-US" dirty="0" smtClean="0"/>
              <a:t> </a:t>
            </a:r>
            <a:r>
              <a:rPr lang="en-US" dirty="0" err="1" smtClean="0"/>
              <a:t>int</a:t>
            </a:r>
            <a:r>
              <a:rPr lang="en-US" dirty="0" smtClean="0"/>
              <a:t>,</a:t>
            </a:r>
            <a:br>
              <a:rPr lang="en-US" dirty="0" smtClean="0"/>
            </a:br>
            <a:r>
              <a:rPr lang="ru-RU" dirty="0" smtClean="0"/>
              <a:t>	</a:t>
            </a:r>
            <a:r>
              <a:rPr lang="en-US" dirty="0" err="1" smtClean="0"/>
              <a:t>LastName</a:t>
            </a:r>
            <a:r>
              <a:rPr lang="en-US" dirty="0" smtClean="0"/>
              <a:t> </a:t>
            </a:r>
            <a:r>
              <a:rPr lang="en-US" dirty="0" err="1" smtClean="0"/>
              <a:t>varchar</a:t>
            </a:r>
            <a:r>
              <a:rPr lang="en-US" dirty="0" smtClean="0"/>
              <a:t>(255),</a:t>
            </a:r>
            <a:br>
              <a:rPr lang="en-US" dirty="0" smtClean="0"/>
            </a:br>
            <a:r>
              <a:rPr lang="ru-RU" dirty="0" smtClean="0"/>
              <a:t>	</a:t>
            </a:r>
            <a:r>
              <a:rPr lang="en-US" dirty="0" err="1" smtClean="0"/>
              <a:t>FirstName</a:t>
            </a:r>
            <a:r>
              <a:rPr lang="en-US" dirty="0" smtClean="0"/>
              <a:t> </a:t>
            </a:r>
            <a:r>
              <a:rPr lang="en-US" dirty="0" err="1" smtClean="0"/>
              <a:t>varchar</a:t>
            </a:r>
            <a:r>
              <a:rPr lang="en-US" dirty="0" smtClean="0"/>
              <a:t>(255),</a:t>
            </a:r>
            <a:br>
              <a:rPr lang="en-US" dirty="0" smtClean="0"/>
            </a:br>
            <a:r>
              <a:rPr lang="ru-RU" dirty="0" smtClean="0"/>
              <a:t>	</a:t>
            </a:r>
            <a:r>
              <a:rPr lang="en-US" dirty="0" smtClean="0"/>
              <a:t>Address </a:t>
            </a:r>
            <a:r>
              <a:rPr lang="en-US" dirty="0" err="1" smtClean="0"/>
              <a:t>varchar</a:t>
            </a:r>
            <a:r>
              <a:rPr lang="en-US" dirty="0" smtClean="0"/>
              <a:t>(255),</a:t>
            </a:r>
            <a:br>
              <a:rPr lang="en-US" dirty="0" smtClean="0"/>
            </a:br>
            <a:r>
              <a:rPr lang="ru-RU" dirty="0" smtClean="0"/>
              <a:t>	</a:t>
            </a:r>
            <a:r>
              <a:rPr lang="en-US" dirty="0" smtClean="0"/>
              <a:t>City </a:t>
            </a:r>
            <a:r>
              <a:rPr lang="en-US" dirty="0" err="1" smtClean="0"/>
              <a:t>varchar</a:t>
            </a:r>
            <a:r>
              <a:rPr lang="en-US" dirty="0" smtClean="0"/>
              <a:t>(255),</a:t>
            </a:r>
          </a:p>
          <a:p>
            <a:r>
              <a:rPr lang="en-US" b="1" dirty="0" smtClean="0"/>
              <a:t>	PRIMARY KEY</a:t>
            </a:r>
            <a:r>
              <a:rPr lang="en-US" dirty="0" smtClean="0"/>
              <a:t> (</a:t>
            </a:r>
            <a:r>
              <a:rPr lang="en-US" dirty="0" err="1" smtClean="0"/>
              <a:t>P_Id</a:t>
            </a:r>
            <a:r>
              <a:rPr lang="en-US" dirty="0" smtClean="0"/>
              <a:t>)); </a:t>
            </a:r>
            <a:endParaRPr lang="ru-RU" dirty="0" smtClean="0"/>
          </a:p>
          <a:p>
            <a:endParaRPr lang="ru-RU" dirty="0" smtClean="0"/>
          </a:p>
          <a:p>
            <a:r>
              <a:rPr lang="en-US" b="1" dirty="0" smtClean="0"/>
              <a:t>CREATE TABLE</a:t>
            </a:r>
            <a:r>
              <a:rPr lang="en-US" dirty="0" smtClean="0"/>
              <a:t> Student (</a:t>
            </a:r>
            <a:br>
              <a:rPr lang="en-US" dirty="0" smtClean="0"/>
            </a:br>
            <a:r>
              <a:rPr lang="ru-RU" dirty="0" smtClean="0"/>
              <a:t>	</a:t>
            </a:r>
            <a:r>
              <a:rPr lang="en-US" dirty="0" err="1" smtClean="0"/>
              <a:t>Kod_stud</a:t>
            </a:r>
            <a:r>
              <a:rPr lang="en-US" dirty="0" smtClean="0"/>
              <a:t> integer NOT NULL,</a:t>
            </a:r>
            <a:br>
              <a:rPr lang="en-US" dirty="0" smtClean="0"/>
            </a:br>
            <a:r>
              <a:rPr lang="ru-RU" dirty="0" smtClean="0"/>
              <a:t>	</a:t>
            </a:r>
            <a:r>
              <a:rPr lang="en-US" dirty="0" err="1" smtClean="0"/>
              <a:t>Fam</a:t>
            </a:r>
            <a:r>
              <a:rPr lang="en-US" dirty="0" smtClean="0"/>
              <a:t> char (30) NOT NULL ,</a:t>
            </a:r>
            <a:br>
              <a:rPr lang="en-US" dirty="0" smtClean="0"/>
            </a:br>
            <a:r>
              <a:rPr lang="ru-RU" dirty="0" smtClean="0"/>
              <a:t>	</a:t>
            </a:r>
            <a:r>
              <a:rPr lang="en-US" dirty="0" err="1" smtClean="0"/>
              <a:t>Adres</a:t>
            </a:r>
            <a:r>
              <a:rPr lang="en-US" dirty="0" smtClean="0"/>
              <a:t> char (50),</a:t>
            </a:r>
            <a:br>
              <a:rPr lang="en-US" dirty="0" smtClean="0"/>
            </a:br>
            <a:r>
              <a:rPr lang="ru-RU" dirty="0" smtClean="0"/>
              <a:t>	</a:t>
            </a:r>
            <a:r>
              <a:rPr lang="en-US" dirty="0" smtClean="0"/>
              <a:t>Ball decimal);</a:t>
            </a:r>
            <a:endParaRPr lang="ru-RU"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rmAutofit fontScale="90000"/>
          </a:bodyPr>
          <a:lstStyle/>
          <a:p>
            <a:r>
              <a:rPr lang="ru-RU" dirty="0" smtClean="0"/>
              <a:t>Некоторые детали конструкций (2)</a:t>
            </a:r>
            <a:endParaRPr lang="ru-RU" dirty="0"/>
          </a:p>
        </p:txBody>
      </p:sp>
      <p:sp>
        <p:nvSpPr>
          <p:cNvPr id="4" name="TextBox 3"/>
          <p:cNvSpPr txBox="1"/>
          <p:nvPr/>
        </p:nvSpPr>
        <p:spPr>
          <a:xfrm>
            <a:off x="107504" y="1124744"/>
            <a:ext cx="8928992" cy="2308324"/>
          </a:xfrm>
          <a:prstGeom prst="rect">
            <a:avLst/>
          </a:prstGeom>
          <a:noFill/>
        </p:spPr>
        <p:txBody>
          <a:bodyPr wrap="square" rtlCol="0">
            <a:spAutoFit/>
          </a:bodyPr>
          <a:lstStyle/>
          <a:p>
            <a:r>
              <a:rPr lang="en-US" b="1" dirty="0" smtClean="0"/>
              <a:t>INSERT INTO</a:t>
            </a:r>
            <a:r>
              <a:rPr lang="en-US" dirty="0" smtClean="0"/>
              <a:t> </a:t>
            </a:r>
            <a:r>
              <a:rPr lang="en-US" dirty="0" err="1" smtClean="0"/>
              <a:t>table_name</a:t>
            </a:r>
            <a:r>
              <a:rPr lang="en-US" dirty="0" smtClean="0"/>
              <a:t> VALUES (‘1′,’165′,’0′,’name’);</a:t>
            </a:r>
            <a:endParaRPr lang="ru-RU" dirty="0" smtClean="0"/>
          </a:p>
          <a:p>
            <a:endParaRPr lang="ru-RU" dirty="0" smtClean="0"/>
          </a:p>
          <a:p>
            <a:r>
              <a:rPr lang="en-US" b="1" dirty="0" smtClean="0"/>
              <a:t>SELECT</a:t>
            </a:r>
            <a:r>
              <a:rPr lang="en-US" dirty="0" smtClean="0"/>
              <a:t> CUSTOMERNO, FIRSTNAME, LASTNAME</a:t>
            </a:r>
            <a:r>
              <a:rPr lang="en-US" b="1" dirty="0" smtClean="0"/>
              <a:t> FROM </a:t>
            </a:r>
            <a:r>
              <a:rPr lang="en-US" dirty="0" smtClean="0"/>
              <a:t>CUSTOMER </a:t>
            </a:r>
            <a:r>
              <a:rPr lang="en-US" b="1" dirty="0" smtClean="0"/>
              <a:t>WHERE</a:t>
            </a:r>
            <a:r>
              <a:rPr lang="en-US" dirty="0" smtClean="0"/>
              <a:t> CITY = ‘</a:t>
            </a:r>
            <a:r>
              <a:rPr lang="en-US" dirty="0" err="1" smtClean="0"/>
              <a:t>Москва</a:t>
            </a:r>
            <a:r>
              <a:rPr lang="en-US" dirty="0" smtClean="0"/>
              <a:t>’;</a:t>
            </a:r>
            <a:endParaRPr lang="ru-RU" dirty="0" smtClean="0"/>
          </a:p>
          <a:p>
            <a:r>
              <a:rPr lang="en-US" b="1" dirty="0" smtClean="0"/>
              <a:t>SELECT</a:t>
            </a:r>
            <a:r>
              <a:rPr lang="en-US" dirty="0" smtClean="0"/>
              <a:t> * </a:t>
            </a:r>
            <a:r>
              <a:rPr lang="en-US" b="1" dirty="0" smtClean="0"/>
              <a:t>FROM</a:t>
            </a:r>
            <a:r>
              <a:rPr lang="en-US" dirty="0" smtClean="0"/>
              <a:t>  Persons   </a:t>
            </a:r>
            <a:r>
              <a:rPr lang="en-US" b="1" dirty="0" smtClean="0"/>
              <a:t>WHERE</a:t>
            </a:r>
            <a:r>
              <a:rPr lang="en-US" dirty="0" smtClean="0"/>
              <a:t> </a:t>
            </a:r>
            <a:r>
              <a:rPr lang="en-US" dirty="0" err="1" smtClean="0"/>
              <a:t>P_Id</a:t>
            </a:r>
            <a:r>
              <a:rPr lang="en-US" dirty="0" smtClean="0"/>
              <a:t> = 3989348;</a:t>
            </a:r>
            <a:endParaRPr lang="ru-RU" dirty="0" smtClean="0"/>
          </a:p>
          <a:p>
            <a:endParaRPr lang="ru-RU" dirty="0" smtClean="0"/>
          </a:p>
          <a:p>
            <a:r>
              <a:rPr lang="en-US" b="1" dirty="0" smtClean="0"/>
              <a:t>UPDATE</a:t>
            </a:r>
            <a:r>
              <a:rPr lang="en-US" dirty="0" smtClean="0"/>
              <a:t> Customers </a:t>
            </a:r>
            <a:r>
              <a:rPr lang="en-US" b="1" dirty="0" smtClean="0"/>
              <a:t>SET</a:t>
            </a:r>
            <a:r>
              <a:rPr lang="en-US" dirty="0" smtClean="0"/>
              <a:t> rating = 200 WHERE </a:t>
            </a:r>
            <a:r>
              <a:rPr lang="en-US" dirty="0" err="1" smtClean="0"/>
              <a:t>snum</a:t>
            </a:r>
            <a:r>
              <a:rPr lang="en-US" dirty="0" smtClean="0"/>
              <a:t> = 1001;</a:t>
            </a:r>
            <a:endParaRPr lang="ru-RU" dirty="0" smtClean="0"/>
          </a:p>
          <a:p>
            <a:endParaRPr lang="ru-RU" dirty="0" smtClean="0"/>
          </a:p>
          <a:p>
            <a:r>
              <a:rPr lang="en-US" b="1" dirty="0" smtClean="0"/>
              <a:t>DELETE</a:t>
            </a:r>
            <a:r>
              <a:rPr lang="en-US" dirty="0" smtClean="0"/>
              <a:t> FROM </a:t>
            </a:r>
            <a:r>
              <a:rPr lang="en-US" dirty="0" err="1" smtClean="0"/>
              <a:t>emp</a:t>
            </a:r>
            <a:r>
              <a:rPr lang="en-US" dirty="0" smtClean="0"/>
              <a:t> WHERE JOB = ‘SALESMAN’ AND COMM &lt; 100;</a:t>
            </a:r>
            <a:endParaRPr lang="ru-R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Лекция 1. Каноническая трехзвенная клиент-серверная архитектура</a:t>
            </a:r>
            <a:endParaRPr lang="ru-RU" dirty="0"/>
          </a:p>
        </p:txBody>
      </p:sp>
      <p:sp>
        <p:nvSpPr>
          <p:cNvPr id="4" name="TextBox 3"/>
          <p:cNvSpPr txBox="1"/>
          <p:nvPr/>
        </p:nvSpPr>
        <p:spPr>
          <a:xfrm>
            <a:off x="467544" y="2060848"/>
            <a:ext cx="7793287" cy="738664"/>
          </a:xfrm>
          <a:prstGeom prst="rect">
            <a:avLst/>
          </a:prstGeom>
          <a:noFill/>
        </p:spPr>
        <p:txBody>
          <a:bodyPr wrap="none" rtlCol="0">
            <a:spAutoFit/>
          </a:bodyPr>
          <a:lstStyle/>
          <a:p>
            <a:r>
              <a:rPr lang="ru-RU" sz="2400" dirty="0" smtClean="0"/>
              <a:t>Как это начиналось?</a:t>
            </a:r>
          </a:p>
          <a:p>
            <a:r>
              <a:rPr lang="ru-RU" dirty="0" smtClean="0"/>
              <a:t>60-е годы, смена поколения компьютеров, программы надо переписывать!!!</a:t>
            </a:r>
            <a:endParaRPr lang="ru-RU" dirty="0"/>
          </a:p>
        </p:txBody>
      </p:sp>
      <p:sp>
        <p:nvSpPr>
          <p:cNvPr id="5" name="Прямоугольник 4"/>
          <p:cNvSpPr/>
          <p:nvPr/>
        </p:nvSpPr>
        <p:spPr>
          <a:xfrm>
            <a:off x="2555776" y="3068960"/>
            <a:ext cx="3816424"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Прикладная программа</a:t>
            </a:r>
            <a:endParaRPr lang="ru-RU" dirty="0"/>
          </a:p>
        </p:txBody>
      </p:sp>
      <p:sp>
        <p:nvSpPr>
          <p:cNvPr id="6" name="Блок-схема: память с посл. доступом 5"/>
          <p:cNvSpPr/>
          <p:nvPr/>
        </p:nvSpPr>
        <p:spPr>
          <a:xfrm>
            <a:off x="2915816" y="5301208"/>
            <a:ext cx="1368152" cy="936104"/>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Блок-схема: магнитный диск 6"/>
          <p:cNvSpPr/>
          <p:nvPr/>
        </p:nvSpPr>
        <p:spPr>
          <a:xfrm>
            <a:off x="4860032" y="5373216"/>
            <a:ext cx="1224136" cy="93610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Двойная стрелка вверх/вниз 7"/>
          <p:cNvSpPr/>
          <p:nvPr/>
        </p:nvSpPr>
        <p:spPr>
          <a:xfrm>
            <a:off x="3779912" y="4797152"/>
            <a:ext cx="72008" cy="50405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Двойная стрелка вверх/вниз 8"/>
          <p:cNvSpPr/>
          <p:nvPr/>
        </p:nvSpPr>
        <p:spPr>
          <a:xfrm>
            <a:off x="5220072" y="4797152"/>
            <a:ext cx="72008" cy="50405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3995936" y="6381328"/>
            <a:ext cx="1080120" cy="369332"/>
          </a:xfrm>
          <a:prstGeom prst="rect">
            <a:avLst/>
          </a:prstGeom>
          <a:noFill/>
        </p:spPr>
        <p:txBody>
          <a:bodyPr wrap="square" rtlCol="0">
            <a:spAutoFit/>
          </a:bodyPr>
          <a:lstStyle/>
          <a:p>
            <a:r>
              <a:rPr lang="ru-RU" dirty="0" smtClean="0"/>
              <a:t>Данные</a:t>
            </a:r>
            <a:endParaRPr lang="ru-RU"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ru-RU" dirty="0" smtClean="0"/>
              <a:t>Небольшой пример</a:t>
            </a:r>
            <a:endParaRPr lang="ru-RU" dirty="0"/>
          </a:p>
        </p:txBody>
      </p:sp>
      <p:sp>
        <p:nvSpPr>
          <p:cNvPr id="4" name="TextBox 3"/>
          <p:cNvSpPr txBox="1"/>
          <p:nvPr/>
        </p:nvSpPr>
        <p:spPr>
          <a:xfrm>
            <a:off x="395536" y="908720"/>
            <a:ext cx="8280920" cy="6186309"/>
          </a:xfrm>
          <a:prstGeom prst="rect">
            <a:avLst/>
          </a:prstGeom>
          <a:noFill/>
        </p:spPr>
        <p:txBody>
          <a:bodyPr wrap="square" rtlCol="0">
            <a:spAutoFit/>
          </a:bodyPr>
          <a:lstStyle/>
          <a:p>
            <a:r>
              <a:rPr lang="ru-RU" dirty="0" smtClean="0"/>
              <a:t>    </a:t>
            </a:r>
            <a:r>
              <a:rPr lang="en-US" dirty="0" smtClean="0"/>
              <a:t>string path = "..";</a:t>
            </a:r>
          </a:p>
          <a:p>
            <a:r>
              <a:rPr lang="en-US" dirty="0" smtClean="0"/>
              <a:t>    string filename = path + "databases/test.db3";</a:t>
            </a:r>
          </a:p>
          <a:p>
            <a:r>
              <a:rPr lang="en-US" dirty="0" smtClean="0"/>
              <a:t>    if (!</a:t>
            </a:r>
            <a:r>
              <a:rPr lang="en-US" dirty="0" err="1" smtClean="0"/>
              <a:t>System.IO.File.Exists</a:t>
            </a:r>
            <a:r>
              <a:rPr lang="en-US" dirty="0" smtClean="0"/>
              <a:t>(filename))</a:t>
            </a:r>
          </a:p>
          <a:p>
            <a:r>
              <a:rPr lang="en-US" dirty="0" smtClean="0"/>
              <a:t>    {</a:t>
            </a:r>
          </a:p>
          <a:p>
            <a:r>
              <a:rPr lang="en-US" dirty="0" smtClean="0"/>
              <a:t>        </a:t>
            </a:r>
            <a:r>
              <a:rPr lang="en-US" dirty="0" err="1" smtClean="0"/>
              <a:t>SQLiteConnection.CreateFile</a:t>
            </a:r>
            <a:r>
              <a:rPr lang="en-US" dirty="0" smtClean="0"/>
              <a:t>(filename);</a:t>
            </a:r>
          </a:p>
          <a:p>
            <a:r>
              <a:rPr lang="en-US" dirty="0" smtClean="0"/>
              <a:t>    }</a:t>
            </a:r>
          </a:p>
          <a:p>
            <a:endParaRPr lang="ru-RU" dirty="0" smtClean="0"/>
          </a:p>
          <a:p>
            <a:r>
              <a:rPr lang="en-US" dirty="0" smtClean="0"/>
              <a:t>    </a:t>
            </a:r>
            <a:r>
              <a:rPr lang="en-US" dirty="0" err="1" smtClean="0"/>
              <a:t>DbProviderFactory</a:t>
            </a:r>
            <a:r>
              <a:rPr lang="en-US" dirty="0" smtClean="0"/>
              <a:t> factory = new </a:t>
            </a:r>
            <a:r>
              <a:rPr lang="en-US" dirty="0" err="1" smtClean="0"/>
              <a:t>SQLiteFactory</a:t>
            </a:r>
            <a:r>
              <a:rPr lang="en-US" dirty="0" smtClean="0"/>
              <a:t>();</a:t>
            </a:r>
          </a:p>
          <a:p>
            <a:r>
              <a:rPr lang="en-US" dirty="0" smtClean="0"/>
              <a:t>    </a:t>
            </a:r>
            <a:r>
              <a:rPr lang="en-US" dirty="0" err="1" smtClean="0"/>
              <a:t>DbConnection</a:t>
            </a:r>
            <a:r>
              <a:rPr lang="en-US" dirty="0" smtClean="0"/>
              <a:t> connection = </a:t>
            </a:r>
            <a:r>
              <a:rPr lang="en-US" dirty="0" err="1" smtClean="0"/>
              <a:t>factory.CreateConnection</a:t>
            </a:r>
            <a:r>
              <a:rPr lang="en-US" dirty="0" smtClean="0"/>
              <a:t>();</a:t>
            </a:r>
          </a:p>
          <a:p>
            <a:r>
              <a:rPr lang="en-US" dirty="0" smtClean="0"/>
              <a:t>    </a:t>
            </a:r>
            <a:r>
              <a:rPr lang="en-US" dirty="0" err="1" smtClean="0"/>
              <a:t>connection.ConnectionString</a:t>
            </a:r>
            <a:r>
              <a:rPr lang="en-US" dirty="0" smtClean="0"/>
              <a:t> = "Data Source=" + filename;</a:t>
            </a:r>
          </a:p>
          <a:p>
            <a:endParaRPr lang="ru-RU" dirty="0" smtClean="0"/>
          </a:p>
          <a:p>
            <a:r>
              <a:rPr lang="en-US" dirty="0" smtClean="0"/>
              <a:t>    </a:t>
            </a:r>
            <a:r>
              <a:rPr lang="en-US" dirty="0" err="1" smtClean="0"/>
              <a:t>connection.Open</a:t>
            </a:r>
            <a:r>
              <a:rPr lang="en-US" dirty="0" smtClean="0"/>
              <a:t>();</a:t>
            </a:r>
          </a:p>
          <a:p>
            <a:r>
              <a:rPr lang="en-US" dirty="0" smtClean="0"/>
              <a:t>    </a:t>
            </a:r>
            <a:r>
              <a:rPr lang="en-US" dirty="0" err="1" smtClean="0"/>
              <a:t>DbCommand</a:t>
            </a:r>
            <a:r>
              <a:rPr lang="en-US" dirty="0" smtClean="0"/>
              <a:t> </a:t>
            </a:r>
            <a:r>
              <a:rPr lang="en-US" dirty="0" err="1" smtClean="0"/>
              <a:t>comm</a:t>
            </a:r>
            <a:r>
              <a:rPr lang="en-US" dirty="0" smtClean="0"/>
              <a:t> = </a:t>
            </a:r>
            <a:r>
              <a:rPr lang="en-US" dirty="0" err="1" smtClean="0"/>
              <a:t>connection.CreateCommand</a:t>
            </a:r>
            <a:r>
              <a:rPr lang="en-US" dirty="0" smtClean="0"/>
              <a:t>();</a:t>
            </a:r>
          </a:p>
          <a:p>
            <a:r>
              <a:rPr lang="en-US" dirty="0" smtClean="0"/>
              <a:t>    </a:t>
            </a:r>
            <a:r>
              <a:rPr lang="en-US" dirty="0" err="1" smtClean="0"/>
              <a:t>comm.CommandText</a:t>
            </a:r>
            <a:r>
              <a:rPr lang="en-US" dirty="0" smtClean="0"/>
              <a:t> = @"DROP TABLE persons;";</a:t>
            </a:r>
          </a:p>
          <a:p>
            <a:r>
              <a:rPr lang="en-US" dirty="0" smtClean="0"/>
              <a:t>    try { </a:t>
            </a:r>
            <a:r>
              <a:rPr lang="en-US" dirty="0" err="1" smtClean="0"/>
              <a:t>comm.ExecuteNonQuery</a:t>
            </a:r>
            <a:r>
              <a:rPr lang="en-US" dirty="0" smtClean="0"/>
              <a:t>(); }</a:t>
            </a:r>
          </a:p>
          <a:p>
            <a:r>
              <a:rPr lang="en-US" dirty="0" smtClean="0"/>
              <a:t>    catch (Exception ex) { </a:t>
            </a:r>
            <a:r>
              <a:rPr lang="en-US" dirty="0" err="1" smtClean="0"/>
              <a:t>Console.WriteLine</a:t>
            </a:r>
            <a:r>
              <a:rPr lang="en-US" dirty="0" smtClean="0"/>
              <a:t>($"Warning in DROP section {</a:t>
            </a:r>
            <a:r>
              <a:rPr lang="en-US" dirty="0" err="1" smtClean="0"/>
              <a:t>ex.Message</a:t>
            </a:r>
            <a:r>
              <a:rPr lang="en-US" dirty="0" smtClean="0"/>
              <a:t>}"); }</a:t>
            </a:r>
          </a:p>
          <a:p>
            <a:r>
              <a:rPr lang="en-US" dirty="0" smtClean="0"/>
              <a:t>    </a:t>
            </a:r>
            <a:r>
              <a:rPr lang="en-US" dirty="0" err="1" smtClean="0"/>
              <a:t>connection.Close</a:t>
            </a:r>
            <a:r>
              <a:rPr lang="en-US" dirty="0" smtClean="0"/>
              <a:t>();</a:t>
            </a:r>
          </a:p>
          <a:p>
            <a:endParaRPr lang="ru-RU" dirty="0" smtClean="0"/>
          </a:p>
          <a:p>
            <a:r>
              <a:rPr lang="ru-RU" dirty="0" smtClean="0"/>
              <a:t> </a:t>
            </a:r>
            <a:r>
              <a:rPr lang="en-US" dirty="0" smtClean="0"/>
              <a:t/>
            </a:r>
            <a:br>
              <a:rPr lang="en-US" dirty="0" smtClean="0"/>
            </a:br>
            <a:endParaRPr lang="en-US" dirty="0" smtClean="0"/>
          </a:p>
          <a:p>
            <a:endParaRPr lang="ru-RU"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9552" y="548680"/>
            <a:ext cx="8208912" cy="4555093"/>
          </a:xfrm>
          <a:prstGeom prst="rect">
            <a:avLst/>
          </a:prstGeom>
          <a:noFill/>
        </p:spPr>
        <p:txBody>
          <a:bodyPr wrap="square" rtlCol="0">
            <a:spAutoFit/>
          </a:bodyPr>
          <a:lstStyle/>
          <a:p>
            <a:r>
              <a:rPr lang="ru-RU" sz="1600" dirty="0" smtClean="0"/>
              <a:t>   </a:t>
            </a:r>
            <a:r>
              <a:rPr lang="en-US" sz="1600" dirty="0" err="1" smtClean="0"/>
              <a:t>connection.Open</a:t>
            </a:r>
            <a:r>
              <a:rPr lang="en-US" sz="1600" dirty="0" smtClean="0"/>
              <a:t>();</a:t>
            </a:r>
          </a:p>
          <a:p>
            <a:r>
              <a:rPr lang="en-US" sz="1600" dirty="0" smtClean="0"/>
              <a:t>    </a:t>
            </a:r>
            <a:r>
              <a:rPr lang="en-US" sz="1600" dirty="0" err="1" smtClean="0"/>
              <a:t>comm.CommandText</a:t>
            </a:r>
            <a:r>
              <a:rPr lang="en-US" sz="1600" dirty="0" smtClean="0"/>
              <a:t> =</a:t>
            </a:r>
          </a:p>
          <a:p>
            <a:r>
              <a:rPr lang="en-US" sz="1600" dirty="0" smtClean="0"/>
              <a:t>    @"CREATE TABLE persons (id INTEGER PRIMARY KEY ASC, name TEXT, age INTEGER);";</a:t>
            </a:r>
          </a:p>
          <a:p>
            <a:r>
              <a:rPr lang="en-US" sz="1600" dirty="0" smtClean="0"/>
              <a:t>    try { </a:t>
            </a:r>
            <a:r>
              <a:rPr lang="en-US" sz="1600" dirty="0" err="1" smtClean="0"/>
              <a:t>comm.ExecuteNonQuery</a:t>
            </a:r>
            <a:r>
              <a:rPr lang="en-US" sz="1600" dirty="0" smtClean="0"/>
              <a:t>(); }</a:t>
            </a:r>
          </a:p>
          <a:p>
            <a:r>
              <a:rPr lang="en-US" sz="1600" dirty="0" smtClean="0"/>
              <a:t>    catch (Exception ex) { </a:t>
            </a:r>
            <a:r>
              <a:rPr lang="en-US" sz="1600" dirty="0" err="1" smtClean="0"/>
              <a:t>Console.WriteLine</a:t>
            </a:r>
            <a:r>
              <a:rPr lang="en-US" sz="1600" dirty="0" smtClean="0"/>
              <a:t>($"Warning in CREATE TABLE section {</a:t>
            </a:r>
            <a:r>
              <a:rPr lang="en-US" sz="1600" dirty="0" err="1" smtClean="0"/>
              <a:t>ex.Message</a:t>
            </a:r>
            <a:r>
              <a:rPr lang="en-US" sz="1600" dirty="0" smtClean="0"/>
              <a:t>}"); }</a:t>
            </a:r>
          </a:p>
          <a:p>
            <a:r>
              <a:rPr lang="en-US" sz="1600" dirty="0" smtClean="0"/>
              <a:t>    </a:t>
            </a:r>
            <a:r>
              <a:rPr lang="en-US" sz="1600" dirty="0" err="1" smtClean="0"/>
              <a:t>connection.Close</a:t>
            </a:r>
            <a:r>
              <a:rPr lang="en-US" sz="1600" dirty="0" smtClean="0"/>
              <a:t>();</a:t>
            </a:r>
          </a:p>
          <a:p>
            <a:r>
              <a:rPr lang="ru-RU" sz="1600" dirty="0" smtClean="0"/>
              <a:t>    </a:t>
            </a:r>
            <a:r>
              <a:rPr lang="en-US" sz="1600" dirty="0" err="1" smtClean="0"/>
              <a:t>int</a:t>
            </a:r>
            <a:r>
              <a:rPr lang="en-US" sz="1600" dirty="0" smtClean="0"/>
              <a:t> </a:t>
            </a:r>
            <a:r>
              <a:rPr lang="en-US" sz="1600" dirty="0" err="1" smtClean="0"/>
              <a:t>npersons</a:t>
            </a:r>
            <a:r>
              <a:rPr lang="en-US" sz="1600" dirty="0" smtClean="0"/>
              <a:t> = 100;</a:t>
            </a:r>
          </a:p>
          <a:p>
            <a:r>
              <a:rPr lang="en-US" sz="1600" dirty="0" smtClean="0"/>
              <a:t>    for (</a:t>
            </a:r>
            <a:r>
              <a:rPr lang="en-US" sz="1600" dirty="0" err="1" smtClean="0"/>
              <a:t>int</a:t>
            </a:r>
            <a:r>
              <a:rPr lang="en-US" sz="1600" dirty="0" smtClean="0"/>
              <a:t> </a:t>
            </a:r>
            <a:r>
              <a:rPr lang="en-US" sz="1600" dirty="0" err="1" smtClean="0"/>
              <a:t>i</a:t>
            </a:r>
            <a:r>
              <a:rPr lang="en-US" sz="1600" dirty="0" smtClean="0"/>
              <a:t> = 0; </a:t>
            </a:r>
            <a:r>
              <a:rPr lang="en-US" sz="1600" dirty="0" err="1" smtClean="0"/>
              <a:t>i</a:t>
            </a:r>
            <a:r>
              <a:rPr lang="en-US" sz="1600" dirty="0" smtClean="0"/>
              <a:t> &lt; </a:t>
            </a:r>
            <a:r>
              <a:rPr lang="en-US" sz="1600" dirty="0" err="1" smtClean="0"/>
              <a:t>npersons</a:t>
            </a:r>
            <a:r>
              <a:rPr lang="en-US" sz="1600" dirty="0" smtClean="0"/>
              <a:t>; </a:t>
            </a:r>
            <a:r>
              <a:rPr lang="en-US" sz="1600" dirty="0" err="1" smtClean="0"/>
              <a:t>i</a:t>
            </a:r>
            <a:r>
              <a:rPr lang="en-US" sz="1600" dirty="0" smtClean="0"/>
              <a:t>++)</a:t>
            </a:r>
          </a:p>
          <a:p>
            <a:r>
              <a:rPr lang="en-US" sz="1600" dirty="0" smtClean="0"/>
              <a:t>    {</a:t>
            </a:r>
          </a:p>
          <a:p>
            <a:r>
              <a:rPr lang="en-US" sz="1600" dirty="0" smtClean="0"/>
              <a:t>        </a:t>
            </a:r>
            <a:r>
              <a:rPr lang="en-US" sz="1600" dirty="0" err="1" smtClean="0"/>
              <a:t>connection.Open</a:t>
            </a:r>
            <a:r>
              <a:rPr lang="en-US" sz="1600" dirty="0" smtClean="0"/>
              <a:t>();</a:t>
            </a:r>
          </a:p>
          <a:p>
            <a:r>
              <a:rPr lang="en-US" sz="1600" dirty="0" smtClean="0"/>
              <a:t>        </a:t>
            </a:r>
            <a:r>
              <a:rPr lang="en-US" sz="1600" dirty="0" err="1" smtClean="0"/>
              <a:t>comm</a:t>
            </a:r>
            <a:r>
              <a:rPr lang="en-US" sz="1600" dirty="0" smtClean="0"/>
              <a:t> = </a:t>
            </a:r>
            <a:r>
              <a:rPr lang="en-US" sz="1600" dirty="0" err="1" smtClean="0"/>
              <a:t>connection.CreateCommand</a:t>
            </a:r>
            <a:r>
              <a:rPr lang="en-US" sz="1600" dirty="0" smtClean="0"/>
              <a:t>();</a:t>
            </a:r>
          </a:p>
          <a:p>
            <a:r>
              <a:rPr lang="en-US" sz="1600" dirty="0" smtClean="0"/>
              <a:t>        </a:t>
            </a:r>
            <a:r>
              <a:rPr lang="en-US" sz="1600" dirty="0" err="1" smtClean="0"/>
              <a:t>comm.CommandText</a:t>
            </a:r>
            <a:r>
              <a:rPr lang="en-US" sz="1600" dirty="0" smtClean="0"/>
              <a:t> = "INSERT INTO persons VALUES (" + </a:t>
            </a:r>
            <a:r>
              <a:rPr lang="en-US" sz="1600" dirty="0" err="1" smtClean="0"/>
              <a:t>i</a:t>
            </a:r>
            <a:r>
              <a:rPr lang="en-US" sz="1600" dirty="0" smtClean="0"/>
              <a:t> + ",'" + </a:t>
            </a:r>
            <a:r>
              <a:rPr lang="en-US" sz="1600" dirty="0" err="1" smtClean="0"/>
              <a:t>i</a:t>
            </a:r>
            <a:r>
              <a:rPr lang="en-US" sz="1600" dirty="0" smtClean="0"/>
              <a:t> + "', 21);";</a:t>
            </a:r>
          </a:p>
          <a:p>
            <a:r>
              <a:rPr lang="en-US" sz="1600" dirty="0" smtClean="0"/>
              <a:t>        </a:t>
            </a:r>
            <a:r>
              <a:rPr lang="en-US" sz="1600" dirty="0" err="1" smtClean="0"/>
              <a:t>Console.Write</a:t>
            </a:r>
            <a:r>
              <a:rPr lang="en-US" sz="1600" dirty="0" smtClean="0"/>
              <a:t>($"{</a:t>
            </a:r>
            <a:r>
              <a:rPr lang="en-US" sz="1600" dirty="0" err="1" smtClean="0"/>
              <a:t>comm.CommandText</a:t>
            </a:r>
            <a:r>
              <a:rPr lang="en-US" sz="1600" dirty="0" smtClean="0"/>
              <a:t>}");</a:t>
            </a:r>
          </a:p>
          <a:p>
            <a:r>
              <a:rPr lang="en-US" sz="1600" dirty="0" smtClean="0"/>
              <a:t>        </a:t>
            </a:r>
            <a:r>
              <a:rPr lang="en-US" sz="1600" dirty="0" err="1" smtClean="0"/>
              <a:t>comm.ExecuteNonQuery</a:t>
            </a:r>
            <a:r>
              <a:rPr lang="en-US" sz="1600" dirty="0" smtClean="0"/>
              <a:t>();</a:t>
            </a:r>
          </a:p>
          <a:p>
            <a:r>
              <a:rPr lang="en-US" sz="1600" dirty="0" smtClean="0"/>
              <a:t>        </a:t>
            </a:r>
            <a:r>
              <a:rPr lang="en-US" sz="1600" dirty="0" err="1" smtClean="0"/>
              <a:t>connection.Close</a:t>
            </a:r>
            <a:r>
              <a:rPr lang="en-US" sz="1600" dirty="0" smtClean="0"/>
              <a:t>();</a:t>
            </a:r>
          </a:p>
          <a:p>
            <a:r>
              <a:rPr lang="en-US" sz="1600" dirty="0" smtClean="0"/>
              <a:t>    }</a:t>
            </a:r>
          </a:p>
          <a:p>
            <a:r>
              <a:rPr lang="en-US" sz="1600" dirty="0" smtClean="0"/>
              <a:t>```</a:t>
            </a:r>
          </a:p>
          <a:p>
            <a:endParaRPr lang="ru-RU"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9552" y="332656"/>
            <a:ext cx="8208912" cy="6524863"/>
          </a:xfrm>
          <a:prstGeom prst="rect">
            <a:avLst/>
          </a:prstGeom>
          <a:noFill/>
        </p:spPr>
        <p:txBody>
          <a:bodyPr wrap="square" rtlCol="0">
            <a:spAutoFit/>
          </a:bodyPr>
          <a:lstStyle/>
          <a:p>
            <a:r>
              <a:rPr lang="ru-RU" sz="1600" dirty="0" smtClean="0"/>
              <a:t>    // Получение записи по ключу</a:t>
            </a:r>
          </a:p>
          <a:p>
            <a:r>
              <a:rPr lang="en-US" sz="1600" dirty="0" smtClean="0"/>
              <a:t>    for (long </a:t>
            </a:r>
            <a:r>
              <a:rPr lang="en-US" sz="1600" dirty="0" err="1" smtClean="0"/>
              <a:t>i</a:t>
            </a:r>
            <a:r>
              <a:rPr lang="en-US" sz="1600" dirty="0" smtClean="0"/>
              <a:t> = 0; </a:t>
            </a:r>
            <a:r>
              <a:rPr lang="en-US" sz="1600" dirty="0" err="1" smtClean="0"/>
              <a:t>i</a:t>
            </a:r>
            <a:r>
              <a:rPr lang="en-US" sz="1600" dirty="0" smtClean="0"/>
              <a:t> &lt; 1000; </a:t>
            </a:r>
            <a:r>
              <a:rPr lang="en-US" sz="1600" dirty="0" err="1" smtClean="0"/>
              <a:t>i</a:t>
            </a:r>
            <a:r>
              <a:rPr lang="en-US" sz="1600" dirty="0" smtClean="0"/>
              <a:t> += 1)</a:t>
            </a:r>
          </a:p>
          <a:p>
            <a:r>
              <a:rPr lang="en-US" sz="1600" dirty="0" smtClean="0"/>
              <a:t>    {</a:t>
            </a:r>
          </a:p>
          <a:p>
            <a:r>
              <a:rPr lang="en-US" sz="1600" dirty="0" smtClean="0"/>
              <a:t>        </a:t>
            </a:r>
            <a:r>
              <a:rPr lang="en-US" sz="1600" dirty="0" err="1" smtClean="0"/>
              <a:t>connection.Open</a:t>
            </a:r>
            <a:r>
              <a:rPr lang="en-US" sz="1600" dirty="0" smtClean="0"/>
              <a:t>();</a:t>
            </a:r>
          </a:p>
          <a:p>
            <a:r>
              <a:rPr lang="en-US" sz="1600" dirty="0" smtClean="0"/>
              <a:t>        </a:t>
            </a:r>
            <a:r>
              <a:rPr lang="en-US" sz="1600" dirty="0" err="1" smtClean="0"/>
              <a:t>var</a:t>
            </a:r>
            <a:r>
              <a:rPr lang="en-US" sz="1600" dirty="0" smtClean="0"/>
              <a:t> com = </a:t>
            </a:r>
            <a:r>
              <a:rPr lang="en-US" sz="1600" dirty="0" err="1" smtClean="0"/>
              <a:t>connection.CreateCommand</a:t>
            </a:r>
            <a:r>
              <a:rPr lang="en-US" sz="1600" dirty="0" smtClean="0"/>
              <a:t>();</a:t>
            </a:r>
          </a:p>
          <a:p>
            <a:r>
              <a:rPr lang="en-US" sz="1600" dirty="0" smtClean="0"/>
              <a:t>        //</a:t>
            </a:r>
            <a:r>
              <a:rPr lang="en-US" sz="1600" dirty="0" err="1" smtClean="0"/>
              <a:t>int</a:t>
            </a:r>
            <a:r>
              <a:rPr lang="en-US" sz="1600" dirty="0" smtClean="0"/>
              <a:t> key = (</a:t>
            </a:r>
            <a:r>
              <a:rPr lang="en-US" sz="1600" dirty="0" err="1" smtClean="0"/>
              <a:t>int</a:t>
            </a:r>
            <a:r>
              <a:rPr lang="en-US" sz="1600" dirty="0" smtClean="0"/>
              <a:t>)(</a:t>
            </a:r>
            <a:r>
              <a:rPr lang="en-US" sz="1600" dirty="0" err="1" smtClean="0"/>
              <a:t>npersons</a:t>
            </a:r>
            <a:r>
              <a:rPr lang="en-US" sz="1600" dirty="0" smtClean="0"/>
              <a:t> * 2 / 3);</a:t>
            </a:r>
          </a:p>
          <a:p>
            <a:r>
              <a:rPr lang="en-US" sz="1600" dirty="0" smtClean="0"/>
              <a:t>        </a:t>
            </a:r>
            <a:r>
              <a:rPr lang="en-US" sz="1600" dirty="0" err="1" smtClean="0"/>
              <a:t>int</a:t>
            </a:r>
            <a:r>
              <a:rPr lang="en-US" sz="1600" dirty="0" smtClean="0"/>
              <a:t> key = </a:t>
            </a:r>
            <a:r>
              <a:rPr lang="en-US" sz="1600" dirty="0" err="1" smtClean="0"/>
              <a:t>rnd.Next</a:t>
            </a:r>
            <a:r>
              <a:rPr lang="en-US" sz="1600" dirty="0" smtClean="0"/>
              <a:t>((</a:t>
            </a:r>
            <a:r>
              <a:rPr lang="en-US" sz="1600" dirty="0" err="1" smtClean="0"/>
              <a:t>int</a:t>
            </a:r>
            <a:r>
              <a:rPr lang="en-US" sz="1600" dirty="0" smtClean="0"/>
              <a:t>)</a:t>
            </a:r>
            <a:r>
              <a:rPr lang="en-US" sz="1600" dirty="0" err="1" smtClean="0"/>
              <a:t>npersons</a:t>
            </a:r>
            <a:r>
              <a:rPr lang="en-US" sz="1600" dirty="0" smtClean="0"/>
              <a:t>);</a:t>
            </a:r>
          </a:p>
          <a:p>
            <a:r>
              <a:rPr lang="en-US" sz="1600" dirty="0" smtClean="0"/>
              <a:t>        </a:t>
            </a:r>
            <a:r>
              <a:rPr lang="en-US" sz="1600" dirty="0" err="1" smtClean="0"/>
              <a:t>com.CommandText</a:t>
            </a:r>
            <a:r>
              <a:rPr lang="en-US" sz="1600" dirty="0" smtClean="0"/>
              <a:t> = "SELECT * FROM persons WHERE id=" + key + ";";</a:t>
            </a:r>
          </a:p>
          <a:p>
            <a:r>
              <a:rPr lang="en-US" sz="1600" dirty="0" smtClean="0"/>
              <a:t>        object[] res = null;</a:t>
            </a:r>
          </a:p>
          <a:p>
            <a:r>
              <a:rPr lang="en-US" sz="1600" dirty="0" smtClean="0"/>
              <a:t>        </a:t>
            </a:r>
            <a:r>
              <a:rPr lang="en-US" sz="1600" dirty="0" err="1" smtClean="0"/>
              <a:t>var</a:t>
            </a:r>
            <a:r>
              <a:rPr lang="en-US" sz="1600" dirty="0" smtClean="0"/>
              <a:t> reader = </a:t>
            </a:r>
            <a:r>
              <a:rPr lang="en-US" sz="1600" dirty="0" err="1" smtClean="0"/>
              <a:t>com.ExecuteReader</a:t>
            </a:r>
            <a:r>
              <a:rPr lang="en-US" sz="1600" dirty="0" smtClean="0"/>
              <a:t>();</a:t>
            </a:r>
          </a:p>
          <a:p>
            <a:r>
              <a:rPr lang="en-US" sz="1600" dirty="0" smtClean="0"/>
              <a:t>        </a:t>
            </a:r>
            <a:r>
              <a:rPr lang="en-US" sz="1600" dirty="0" err="1" smtClean="0"/>
              <a:t>int</a:t>
            </a:r>
            <a:r>
              <a:rPr lang="en-US" sz="1600" dirty="0" smtClean="0"/>
              <a:t> </a:t>
            </a:r>
            <a:r>
              <a:rPr lang="en-US" sz="1600" dirty="0" err="1" smtClean="0"/>
              <a:t>cnt</a:t>
            </a:r>
            <a:r>
              <a:rPr lang="en-US" sz="1600" dirty="0" smtClean="0"/>
              <a:t> = 0;</a:t>
            </a:r>
          </a:p>
          <a:p>
            <a:r>
              <a:rPr lang="en-US" sz="1600" dirty="0" smtClean="0"/>
              <a:t>        while (</a:t>
            </a:r>
            <a:r>
              <a:rPr lang="en-US" sz="1600" dirty="0" err="1" smtClean="0"/>
              <a:t>reader.Read</a:t>
            </a:r>
            <a:r>
              <a:rPr lang="en-US" sz="1600" dirty="0" smtClean="0"/>
              <a:t>())</a:t>
            </a:r>
          </a:p>
          <a:p>
            <a:r>
              <a:rPr lang="en-US" sz="1600" dirty="0" smtClean="0"/>
              <a:t>        {</a:t>
            </a:r>
          </a:p>
          <a:p>
            <a:r>
              <a:rPr lang="en-US" sz="1600" dirty="0" smtClean="0"/>
              <a:t>            </a:t>
            </a:r>
            <a:r>
              <a:rPr lang="en-US" sz="1600" dirty="0" err="1" smtClean="0"/>
              <a:t>int</a:t>
            </a:r>
            <a:r>
              <a:rPr lang="en-US" sz="1600" dirty="0" smtClean="0"/>
              <a:t> </a:t>
            </a:r>
            <a:r>
              <a:rPr lang="en-US" sz="1600" dirty="0" err="1" smtClean="0"/>
              <a:t>ncols</a:t>
            </a:r>
            <a:r>
              <a:rPr lang="en-US" sz="1600" dirty="0" smtClean="0"/>
              <a:t> = </a:t>
            </a:r>
            <a:r>
              <a:rPr lang="en-US" sz="1600" dirty="0" err="1" smtClean="0"/>
              <a:t>reader.FieldCount</a:t>
            </a:r>
            <a:r>
              <a:rPr lang="en-US" sz="1600" dirty="0" smtClean="0"/>
              <a:t>;</a:t>
            </a:r>
          </a:p>
          <a:p>
            <a:r>
              <a:rPr lang="en-US" sz="1600" dirty="0" smtClean="0"/>
              <a:t>            res = new object[</a:t>
            </a:r>
            <a:r>
              <a:rPr lang="en-US" sz="1600" dirty="0" err="1" smtClean="0"/>
              <a:t>ncols</a:t>
            </a:r>
            <a:r>
              <a:rPr lang="en-US" sz="1600" dirty="0" smtClean="0"/>
              <a:t>];</a:t>
            </a:r>
          </a:p>
          <a:p>
            <a:r>
              <a:rPr lang="en-US" sz="1600" dirty="0" smtClean="0"/>
              <a:t>            for (</a:t>
            </a:r>
            <a:r>
              <a:rPr lang="en-US" sz="1600" dirty="0" err="1" smtClean="0"/>
              <a:t>int</a:t>
            </a:r>
            <a:r>
              <a:rPr lang="en-US" sz="1600" dirty="0" smtClean="0"/>
              <a:t> j = 0; j &lt; </a:t>
            </a:r>
            <a:r>
              <a:rPr lang="en-US" sz="1600" dirty="0" err="1" smtClean="0"/>
              <a:t>ncols</a:t>
            </a:r>
            <a:r>
              <a:rPr lang="en-US" sz="1600" dirty="0" smtClean="0"/>
              <a:t>; j++) res[j] = </a:t>
            </a:r>
            <a:r>
              <a:rPr lang="en-US" sz="1600" dirty="0" err="1" smtClean="0"/>
              <a:t>reader.GetValue</a:t>
            </a:r>
            <a:r>
              <a:rPr lang="en-US" sz="1600" dirty="0" smtClean="0"/>
              <a:t>(j);</a:t>
            </a:r>
          </a:p>
          <a:p>
            <a:r>
              <a:rPr lang="en-US" sz="1600" dirty="0" smtClean="0"/>
              <a:t>            </a:t>
            </a:r>
            <a:r>
              <a:rPr lang="en-US" sz="1600" dirty="0" err="1" smtClean="0"/>
              <a:t>cnt</a:t>
            </a:r>
            <a:r>
              <a:rPr lang="en-US" sz="1600" dirty="0" smtClean="0"/>
              <a:t> += 1;</a:t>
            </a:r>
          </a:p>
          <a:p>
            <a:r>
              <a:rPr lang="en-US" sz="1600" dirty="0" smtClean="0"/>
              <a:t>        }</a:t>
            </a:r>
          </a:p>
          <a:p>
            <a:r>
              <a:rPr lang="en-US" sz="1600" dirty="0" smtClean="0"/>
              <a:t>        if (</a:t>
            </a:r>
            <a:r>
              <a:rPr lang="en-US" sz="1600" dirty="0" err="1" smtClean="0"/>
              <a:t>cnt</a:t>
            </a:r>
            <a:r>
              <a:rPr lang="en-US" sz="1600" dirty="0" smtClean="0"/>
              <a:t> == 0) { </a:t>
            </a:r>
            <a:r>
              <a:rPr lang="en-US" sz="1600" dirty="0" err="1" smtClean="0"/>
              <a:t>Console.WriteLine</a:t>
            </a:r>
            <a:r>
              <a:rPr lang="en-US" sz="1600" dirty="0" smtClean="0"/>
              <a:t>("no solutions. key = {key}"); }</a:t>
            </a:r>
          </a:p>
          <a:p>
            <a:r>
              <a:rPr lang="en-US" sz="1600" dirty="0" smtClean="0"/>
              <a:t>        else if (</a:t>
            </a:r>
            <a:r>
              <a:rPr lang="en-US" sz="1600" dirty="0" err="1" smtClean="0"/>
              <a:t>cnt</a:t>
            </a:r>
            <a:r>
              <a:rPr lang="en-US" sz="1600" dirty="0" smtClean="0"/>
              <a:t> &gt; 1) { </a:t>
            </a:r>
            <a:r>
              <a:rPr lang="en-US" sz="1600" dirty="0" err="1" smtClean="0"/>
              <a:t>Console.WriteLine</a:t>
            </a:r>
            <a:r>
              <a:rPr lang="en-US" sz="1600" dirty="0" smtClean="0"/>
              <a:t>("multiple solutions. key = {key} </a:t>
            </a:r>
            <a:r>
              <a:rPr lang="en-US" sz="1600" dirty="0" err="1" smtClean="0"/>
              <a:t>cnt</a:t>
            </a:r>
            <a:r>
              <a:rPr lang="en-US" sz="1600" dirty="0" smtClean="0"/>
              <a:t> = {</a:t>
            </a:r>
            <a:r>
              <a:rPr lang="en-US" sz="1600" dirty="0" err="1" smtClean="0"/>
              <a:t>cnt</a:t>
            </a:r>
            <a:r>
              <a:rPr lang="en-US" sz="1600" dirty="0" smtClean="0"/>
              <a:t>}"); }</a:t>
            </a:r>
          </a:p>
          <a:p>
            <a:r>
              <a:rPr lang="en-US" sz="1600" dirty="0" smtClean="0"/>
              <a:t>        //</a:t>
            </a:r>
            <a:r>
              <a:rPr lang="en-US" sz="1600" dirty="0" err="1" smtClean="0"/>
              <a:t>Console.WriteLine</a:t>
            </a:r>
            <a:r>
              <a:rPr lang="en-US" sz="1600" dirty="0" smtClean="0"/>
              <a:t>($"{key} =&gt; {res[0]} {res[1]} {res[2]}");</a:t>
            </a:r>
          </a:p>
          <a:p>
            <a:r>
              <a:rPr lang="en-US" sz="1600" dirty="0" smtClean="0"/>
              <a:t/>
            </a:r>
            <a:br>
              <a:rPr lang="en-US" sz="1600" dirty="0" smtClean="0"/>
            </a:br>
            <a:r>
              <a:rPr lang="en-US" sz="1600" dirty="0" smtClean="0"/>
              <a:t>        </a:t>
            </a:r>
            <a:r>
              <a:rPr lang="en-US" sz="1600" dirty="0" err="1" smtClean="0"/>
              <a:t>reader.Close</a:t>
            </a:r>
            <a:r>
              <a:rPr lang="en-US" sz="1600" dirty="0" smtClean="0"/>
              <a:t>();</a:t>
            </a:r>
          </a:p>
          <a:p>
            <a:r>
              <a:rPr lang="en-US" sz="1600" dirty="0" smtClean="0"/>
              <a:t>        </a:t>
            </a:r>
            <a:r>
              <a:rPr lang="en-US" sz="1600" dirty="0" err="1" smtClean="0"/>
              <a:t>connection.Close</a:t>
            </a:r>
            <a:r>
              <a:rPr lang="en-US" sz="1600" dirty="0" smtClean="0"/>
              <a:t>();</a:t>
            </a:r>
          </a:p>
          <a:p>
            <a:r>
              <a:rPr lang="en-US" sz="1600" dirty="0" smtClean="0"/>
              <a:t>    }</a:t>
            </a:r>
          </a:p>
          <a:p>
            <a:endParaRPr lang="ru-RU"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512" y="260648"/>
            <a:ext cx="8579296" cy="490066"/>
          </a:xfrm>
        </p:spPr>
        <p:txBody>
          <a:bodyPr>
            <a:noAutofit/>
          </a:bodyPr>
          <a:lstStyle/>
          <a:p>
            <a:r>
              <a:rPr lang="ru-RU" sz="3200" dirty="0" smtClean="0"/>
              <a:t>Лекция 4. Программирование </a:t>
            </a:r>
            <a:r>
              <a:rPr lang="en-US" sz="3200" dirty="0" smtClean="0"/>
              <a:t>Web-</a:t>
            </a:r>
            <a:r>
              <a:rPr lang="ru-RU" sz="3200" dirty="0" smtClean="0"/>
              <a:t>приложения</a:t>
            </a:r>
            <a:endParaRPr lang="ru-RU" sz="3200" dirty="0"/>
          </a:p>
        </p:txBody>
      </p:sp>
      <p:sp>
        <p:nvSpPr>
          <p:cNvPr id="4" name="Блок-схема: магнитный диск 3"/>
          <p:cNvSpPr/>
          <p:nvPr/>
        </p:nvSpPr>
        <p:spPr>
          <a:xfrm>
            <a:off x="6660232" y="1196752"/>
            <a:ext cx="1440160" cy="122413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БД</a:t>
            </a:r>
            <a:endParaRPr lang="ru-RU" dirty="0"/>
          </a:p>
        </p:txBody>
      </p:sp>
      <p:sp>
        <p:nvSpPr>
          <p:cNvPr id="5" name="Прямоугольник 4"/>
          <p:cNvSpPr/>
          <p:nvPr/>
        </p:nvSpPr>
        <p:spPr>
          <a:xfrm>
            <a:off x="3491880" y="1052736"/>
            <a:ext cx="1512168"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6" name="Прямая со стрелкой 5"/>
          <p:cNvCxnSpPr>
            <a:stCxn id="5" idx="3"/>
          </p:cNvCxnSpPr>
          <p:nvPr/>
        </p:nvCxnSpPr>
        <p:spPr>
          <a:xfrm>
            <a:off x="5004048" y="1772816"/>
            <a:ext cx="1656184"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grpSp>
        <p:nvGrpSpPr>
          <p:cNvPr id="7" name="Группа 6"/>
          <p:cNvGrpSpPr/>
          <p:nvPr/>
        </p:nvGrpSpPr>
        <p:grpSpPr>
          <a:xfrm>
            <a:off x="827584" y="980728"/>
            <a:ext cx="1296144" cy="1440160"/>
            <a:chOff x="611560" y="4437112"/>
            <a:chExt cx="1296144" cy="1440160"/>
          </a:xfrm>
        </p:grpSpPr>
        <p:sp>
          <p:nvSpPr>
            <p:cNvPr id="8" name="Скругленный прямоугольник 7"/>
            <p:cNvSpPr/>
            <p:nvPr/>
          </p:nvSpPr>
          <p:spPr>
            <a:xfrm>
              <a:off x="683568" y="4437112"/>
              <a:ext cx="1224136" cy="108012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9" name="Параллелограмм 8"/>
            <p:cNvSpPr/>
            <p:nvPr/>
          </p:nvSpPr>
          <p:spPr>
            <a:xfrm>
              <a:off x="611560" y="5517232"/>
              <a:ext cx="1224136" cy="360040"/>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grpSp>
      <p:cxnSp>
        <p:nvCxnSpPr>
          <p:cNvPr id="10" name="Прямая со стрелкой 9"/>
          <p:cNvCxnSpPr/>
          <p:nvPr/>
        </p:nvCxnSpPr>
        <p:spPr>
          <a:xfrm>
            <a:off x="2123728" y="1772816"/>
            <a:ext cx="1368152"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12" name="TextBox 11"/>
          <p:cNvSpPr txBox="1"/>
          <p:nvPr/>
        </p:nvSpPr>
        <p:spPr>
          <a:xfrm>
            <a:off x="2195736" y="1484784"/>
            <a:ext cx="1152128" cy="369332"/>
          </a:xfrm>
          <a:prstGeom prst="rect">
            <a:avLst/>
          </a:prstGeom>
          <a:noFill/>
        </p:spPr>
        <p:txBody>
          <a:bodyPr wrap="square" rtlCol="0">
            <a:spAutoFit/>
          </a:bodyPr>
          <a:lstStyle/>
          <a:p>
            <a:r>
              <a:rPr lang="en-US" dirty="0" smtClean="0"/>
              <a:t>http/html</a:t>
            </a:r>
            <a:endParaRPr lang="ru-RU" dirty="0"/>
          </a:p>
        </p:txBody>
      </p:sp>
      <p:cxnSp>
        <p:nvCxnSpPr>
          <p:cNvPr id="14" name="Прямая со стрелкой 13"/>
          <p:cNvCxnSpPr/>
          <p:nvPr/>
        </p:nvCxnSpPr>
        <p:spPr>
          <a:xfrm flipV="1">
            <a:off x="2987824" y="1844824"/>
            <a:ext cx="936104" cy="93610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6" name="Выгнутая вправо стрелка 15"/>
          <p:cNvSpPr/>
          <p:nvPr/>
        </p:nvSpPr>
        <p:spPr>
          <a:xfrm>
            <a:off x="3707904" y="1484784"/>
            <a:ext cx="576064" cy="720080"/>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ru-RU">
              <a:solidFill>
                <a:schemeClr val="tx1"/>
              </a:solidFill>
            </a:endParaRPr>
          </a:p>
        </p:txBody>
      </p:sp>
      <p:sp>
        <p:nvSpPr>
          <p:cNvPr id="17" name="TextBox 16"/>
          <p:cNvSpPr txBox="1"/>
          <p:nvPr/>
        </p:nvSpPr>
        <p:spPr>
          <a:xfrm>
            <a:off x="0" y="2636912"/>
            <a:ext cx="4680520" cy="369332"/>
          </a:xfrm>
          <a:prstGeom prst="rect">
            <a:avLst/>
          </a:prstGeom>
          <a:noFill/>
        </p:spPr>
        <p:txBody>
          <a:bodyPr wrap="square" rtlCol="0">
            <a:spAutoFit/>
          </a:bodyPr>
          <a:lstStyle/>
          <a:p>
            <a:r>
              <a:rPr lang="ru-RU" dirty="0" smtClean="0"/>
              <a:t>Обработка запроса, формирование отклика</a:t>
            </a:r>
            <a:endParaRPr lang="ru-RU" dirty="0"/>
          </a:p>
        </p:txBody>
      </p:sp>
      <p:sp>
        <p:nvSpPr>
          <p:cNvPr id="18" name="TextBox 17"/>
          <p:cNvSpPr txBox="1"/>
          <p:nvPr/>
        </p:nvSpPr>
        <p:spPr>
          <a:xfrm>
            <a:off x="179512" y="3284984"/>
            <a:ext cx="3888432" cy="3416320"/>
          </a:xfrm>
          <a:prstGeom prst="rect">
            <a:avLst/>
          </a:prstGeom>
          <a:noFill/>
        </p:spPr>
        <p:txBody>
          <a:bodyPr wrap="square" rtlCol="0">
            <a:spAutoFit/>
          </a:bodyPr>
          <a:lstStyle/>
          <a:p>
            <a:r>
              <a:rPr lang="ru-RU" dirty="0" smtClean="0"/>
              <a:t>Запрос клиента:</a:t>
            </a:r>
          </a:p>
          <a:p>
            <a:r>
              <a:rPr lang="en-US" dirty="0" smtClean="0">
                <a:hlinkClick r:id="rId2"/>
              </a:rPr>
              <a:t>GET</a:t>
            </a:r>
            <a:r>
              <a:rPr lang="en-US" dirty="0" smtClean="0"/>
              <a:t> //</a:t>
            </a:r>
            <a:r>
              <a:rPr lang="en-US" dirty="0" smtClean="0">
                <a:hlinkClick r:id="rId3"/>
              </a:rPr>
              <a:t>a1/a2/p?v1=value1&amp;v2=value2</a:t>
            </a:r>
            <a:endParaRPr lang="en-US" dirty="0" smtClean="0"/>
          </a:p>
          <a:p>
            <a:r>
              <a:rPr lang="en-US" dirty="0" smtClean="0"/>
              <a:t>Host: </a:t>
            </a:r>
            <a:r>
              <a:rPr lang="en-US" dirty="0" smtClean="0">
                <a:hlinkClick r:id="rId3"/>
              </a:rPr>
              <a:t>mydomain.com</a:t>
            </a:r>
            <a:endParaRPr lang="ru-RU" dirty="0" smtClean="0"/>
          </a:p>
          <a:p>
            <a:endParaRPr lang="en-US" dirty="0" smtClean="0"/>
          </a:p>
          <a:p>
            <a:r>
              <a:rPr lang="ru-RU" dirty="0" smtClean="0"/>
              <a:t>Ответ сервера:</a:t>
            </a:r>
          </a:p>
          <a:p>
            <a:r>
              <a:rPr lang="en-US" dirty="0" smtClean="0"/>
              <a:t>HTTP/1.1 200 OK </a:t>
            </a:r>
          </a:p>
          <a:p>
            <a:r>
              <a:rPr lang="en-US" dirty="0" smtClean="0"/>
              <a:t>Date: Wed, 11 Feb 2009 11:20:59 GMT </a:t>
            </a:r>
          </a:p>
          <a:p>
            <a:r>
              <a:rPr lang="en-US" dirty="0" smtClean="0"/>
              <a:t>Content-Type: text/html; </a:t>
            </a:r>
          </a:p>
          <a:p>
            <a:r>
              <a:rPr lang="en-US" dirty="0" err="1" smtClean="0"/>
              <a:t>charset</a:t>
            </a:r>
            <a:r>
              <a:rPr lang="en-US" dirty="0" smtClean="0"/>
              <a:t>=utf-8 </a:t>
            </a:r>
          </a:p>
          <a:p>
            <a:r>
              <a:rPr lang="en-US" dirty="0" smtClean="0"/>
              <a:t>Content-Length: 1234 </a:t>
            </a:r>
          </a:p>
          <a:p>
            <a:r>
              <a:rPr lang="en-US" i="1" dirty="0" smtClean="0"/>
              <a:t>(</a:t>
            </a:r>
            <a:r>
              <a:rPr lang="ru-RU" i="1" dirty="0" smtClean="0"/>
              <a:t>пустая строка)</a:t>
            </a:r>
            <a:r>
              <a:rPr lang="ru-RU" dirty="0" smtClean="0"/>
              <a:t> </a:t>
            </a:r>
            <a:endParaRPr lang="en-US" dirty="0" smtClean="0"/>
          </a:p>
          <a:p>
            <a:r>
              <a:rPr lang="ru-RU" i="1" dirty="0" smtClean="0"/>
              <a:t>(запрошенная страница в </a:t>
            </a:r>
            <a:r>
              <a:rPr lang="en-US" i="1" dirty="0" smtClean="0">
                <a:hlinkClick r:id="rId4" tooltip="HTML"/>
              </a:rPr>
              <a:t>HTML</a:t>
            </a:r>
            <a:r>
              <a:rPr lang="en-US" i="1" dirty="0" smtClean="0"/>
              <a:t>)</a:t>
            </a:r>
            <a:endParaRPr lang="ru-RU" dirty="0"/>
          </a:p>
        </p:txBody>
      </p:sp>
      <p:sp>
        <p:nvSpPr>
          <p:cNvPr id="19" name="TextBox 18"/>
          <p:cNvSpPr txBox="1"/>
          <p:nvPr/>
        </p:nvSpPr>
        <p:spPr>
          <a:xfrm>
            <a:off x="4463480" y="2780928"/>
            <a:ext cx="4680520" cy="3970318"/>
          </a:xfrm>
          <a:prstGeom prst="rect">
            <a:avLst/>
          </a:prstGeom>
          <a:noFill/>
        </p:spPr>
        <p:txBody>
          <a:bodyPr wrap="square" rtlCol="0">
            <a:spAutoFit/>
          </a:bodyPr>
          <a:lstStyle/>
          <a:p>
            <a:endParaRPr lang="ru-RU" dirty="0" smtClean="0"/>
          </a:p>
          <a:p>
            <a:r>
              <a:rPr lang="en-US" dirty="0" smtClean="0"/>
              <a:t>&lt;html&gt;</a:t>
            </a:r>
          </a:p>
          <a:p>
            <a:r>
              <a:rPr lang="en-US" dirty="0" smtClean="0"/>
              <a:t>    &lt;head&gt;…&lt;/head&gt;</a:t>
            </a:r>
          </a:p>
          <a:p>
            <a:r>
              <a:rPr lang="en-US" dirty="0" smtClean="0"/>
              <a:t>    &lt;body&gt;</a:t>
            </a:r>
          </a:p>
          <a:p>
            <a:r>
              <a:rPr lang="en-US" dirty="0" smtClean="0"/>
              <a:t>        &lt;h1&gt;</a:t>
            </a:r>
            <a:r>
              <a:rPr lang="ru-RU" dirty="0" smtClean="0"/>
              <a:t>Заголовок</a:t>
            </a:r>
            <a:r>
              <a:rPr lang="en-US" dirty="0" smtClean="0"/>
              <a:t>&lt;/h1&gt;</a:t>
            </a:r>
          </a:p>
          <a:p>
            <a:r>
              <a:rPr lang="en-US" dirty="0" smtClean="0"/>
              <a:t>        </a:t>
            </a:r>
            <a:r>
              <a:rPr lang="ru-RU" dirty="0" smtClean="0"/>
              <a:t>текст параграфа</a:t>
            </a:r>
          </a:p>
          <a:p>
            <a:r>
              <a:rPr lang="ru-RU" dirty="0" smtClean="0"/>
              <a:t>        </a:t>
            </a:r>
            <a:r>
              <a:rPr lang="en-US" dirty="0" smtClean="0"/>
              <a:t>&lt;</a:t>
            </a:r>
            <a:r>
              <a:rPr lang="en-US" dirty="0" err="1" smtClean="0"/>
              <a:t>img</a:t>
            </a:r>
            <a:r>
              <a:rPr lang="en-US" dirty="0" smtClean="0"/>
              <a:t> </a:t>
            </a:r>
            <a:r>
              <a:rPr lang="en-US" dirty="0" err="1" smtClean="0"/>
              <a:t>src</a:t>
            </a:r>
            <a:r>
              <a:rPr lang="en-US" dirty="0" smtClean="0"/>
              <a:t>=“</a:t>
            </a:r>
            <a:r>
              <a:rPr lang="en-US" dirty="0" err="1" smtClean="0"/>
              <a:t>url</a:t>
            </a:r>
            <a:r>
              <a:rPr lang="en-US" dirty="0" smtClean="0"/>
              <a:t>”&gt;</a:t>
            </a:r>
          </a:p>
          <a:p>
            <a:r>
              <a:rPr lang="en-US" dirty="0" smtClean="0"/>
              <a:t>        &lt;table&gt;</a:t>
            </a:r>
          </a:p>
          <a:p>
            <a:r>
              <a:rPr lang="en-US" dirty="0" smtClean="0"/>
              <a:t>         &lt;</a:t>
            </a:r>
            <a:r>
              <a:rPr lang="en-US" dirty="0" err="1" smtClean="0"/>
              <a:t>tr</a:t>
            </a:r>
            <a:r>
              <a:rPr lang="en-US" dirty="0" smtClean="0"/>
              <a:t>&gt;</a:t>
            </a:r>
          </a:p>
          <a:p>
            <a:r>
              <a:rPr lang="en-US" dirty="0" smtClean="0"/>
              <a:t>            &lt;td&gt;</a:t>
            </a:r>
            <a:r>
              <a:rPr lang="ru-RU" dirty="0" smtClean="0"/>
              <a:t>знач. 1.1</a:t>
            </a:r>
            <a:r>
              <a:rPr lang="en-US" dirty="0" smtClean="0"/>
              <a:t>&lt;/td&gt;&lt;td&gt;value 1.2&lt;/td&gt;</a:t>
            </a:r>
          </a:p>
          <a:p>
            <a:r>
              <a:rPr lang="en-US" dirty="0" smtClean="0"/>
              <a:t>         &lt;/</a:t>
            </a:r>
            <a:r>
              <a:rPr lang="en-US" dirty="0" err="1" smtClean="0"/>
              <a:t>tr</a:t>
            </a:r>
            <a:r>
              <a:rPr lang="en-US" dirty="0" smtClean="0"/>
              <a:t>&gt;</a:t>
            </a:r>
          </a:p>
          <a:p>
            <a:r>
              <a:rPr lang="en-US" dirty="0" smtClean="0"/>
              <a:t>        &lt;/table&gt;</a:t>
            </a:r>
          </a:p>
          <a:p>
            <a:r>
              <a:rPr lang="en-US" dirty="0" smtClean="0"/>
              <a:t>    &lt;/body&gt;</a:t>
            </a:r>
          </a:p>
          <a:p>
            <a:r>
              <a:rPr lang="en-US" dirty="0" smtClean="0"/>
              <a:t>&lt;/html&gt;</a:t>
            </a:r>
            <a:endParaRPr lang="ru-RU"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7504" y="116632"/>
            <a:ext cx="8928992" cy="634082"/>
          </a:xfrm>
        </p:spPr>
        <p:txBody>
          <a:bodyPr>
            <a:noAutofit/>
          </a:bodyPr>
          <a:lstStyle/>
          <a:p>
            <a:r>
              <a:rPr lang="ru-RU" sz="3200" dirty="0" smtClean="0"/>
              <a:t>Базовые способы программирования </a:t>
            </a:r>
            <a:r>
              <a:rPr lang="en-US" sz="3200" dirty="0" smtClean="0"/>
              <a:t>Web-</a:t>
            </a:r>
            <a:r>
              <a:rPr lang="ru-RU" sz="3200" dirty="0" smtClean="0"/>
              <a:t>взаимодействия</a:t>
            </a:r>
            <a:endParaRPr lang="ru-RU" sz="3200" dirty="0"/>
          </a:p>
        </p:txBody>
      </p:sp>
      <p:sp>
        <p:nvSpPr>
          <p:cNvPr id="3" name="Содержимое 2"/>
          <p:cNvSpPr>
            <a:spLocks noGrp="1"/>
          </p:cNvSpPr>
          <p:nvPr>
            <p:ph idx="1"/>
          </p:nvPr>
        </p:nvSpPr>
        <p:spPr>
          <a:xfrm>
            <a:off x="107504" y="1124744"/>
            <a:ext cx="8856984" cy="5001419"/>
          </a:xfrm>
        </p:spPr>
        <p:txBody>
          <a:bodyPr>
            <a:normAutofit lnSpcReduction="10000"/>
          </a:bodyPr>
          <a:lstStyle/>
          <a:p>
            <a:pPr>
              <a:buNone/>
            </a:pPr>
            <a:r>
              <a:rPr lang="ru-RU" sz="2000" dirty="0" smtClean="0"/>
              <a:t>Прямое программирование</a:t>
            </a:r>
          </a:p>
          <a:p>
            <a:pPr>
              <a:buNone/>
            </a:pPr>
            <a:r>
              <a:rPr lang="ru-RU" sz="2000" dirty="0" smtClean="0"/>
              <a:t>… </a:t>
            </a:r>
            <a:r>
              <a:rPr lang="en-US" sz="2000" dirty="0" err="1" smtClean="0"/>
              <a:t>Console.WriteLine</a:t>
            </a:r>
            <a:r>
              <a:rPr lang="en-US" sz="2000" dirty="0" smtClean="0"/>
              <a:t>(“&lt;html&gt;…&lt;div&gt;” + text1 + “&lt;/div&gt;… &lt;/html&gt;”);</a:t>
            </a:r>
          </a:p>
          <a:p>
            <a:pPr>
              <a:buNone/>
            </a:pPr>
            <a:endParaRPr lang="en-US" sz="2000" dirty="0" smtClean="0"/>
          </a:p>
          <a:p>
            <a:pPr>
              <a:buNone/>
            </a:pPr>
            <a:r>
              <a:rPr lang="ru-RU" sz="2000" dirty="0" smtClean="0"/>
              <a:t>Активные странички (</a:t>
            </a:r>
            <a:r>
              <a:rPr lang="en-US" sz="2000" dirty="0" smtClean="0"/>
              <a:t>Active Server Pages, Java Server Pages, …)</a:t>
            </a:r>
          </a:p>
          <a:p>
            <a:pPr>
              <a:buNone/>
            </a:pPr>
            <a:r>
              <a:rPr lang="en-US" sz="2000" b="1" dirty="0" smtClean="0"/>
              <a:t>&lt;html&gt;</a:t>
            </a:r>
          </a:p>
          <a:p>
            <a:pPr>
              <a:buNone/>
            </a:pPr>
            <a:r>
              <a:rPr lang="en-US" sz="2000" b="1" dirty="0" smtClean="0"/>
              <a:t>   &lt;div&gt;</a:t>
            </a:r>
            <a:r>
              <a:rPr lang="en-US" sz="2000" dirty="0" smtClean="0"/>
              <a:t> % context.text1 % </a:t>
            </a:r>
            <a:r>
              <a:rPr lang="en-US" sz="2000" b="1" dirty="0" smtClean="0"/>
              <a:t>&lt;/div&gt; &lt;div&gt; </a:t>
            </a:r>
            <a:r>
              <a:rPr lang="en-US" sz="2000" dirty="0" smtClean="0"/>
              <a:t>% = </a:t>
            </a:r>
            <a:r>
              <a:rPr lang="en-US" sz="2000" dirty="0" err="1" smtClean="0"/>
              <a:t>ngoods</a:t>
            </a:r>
            <a:r>
              <a:rPr lang="en-US" sz="2000" dirty="0" smtClean="0"/>
              <a:t> + 2 % </a:t>
            </a:r>
            <a:r>
              <a:rPr lang="en-US" sz="2000" b="1" dirty="0" smtClean="0"/>
              <a:t>&lt;/div&gt; </a:t>
            </a:r>
          </a:p>
          <a:p>
            <a:pPr>
              <a:buNone/>
            </a:pPr>
            <a:r>
              <a:rPr lang="en-US" sz="2000" b="1" dirty="0" smtClean="0"/>
              <a:t>… &lt;/html&gt;</a:t>
            </a:r>
            <a:endParaRPr lang="ru-RU" sz="2000" b="1" dirty="0" smtClean="0"/>
          </a:p>
          <a:p>
            <a:pPr>
              <a:buNone/>
            </a:pPr>
            <a:endParaRPr lang="ru-RU" sz="2000" dirty="0" smtClean="0"/>
          </a:p>
          <a:p>
            <a:pPr>
              <a:buNone/>
            </a:pPr>
            <a:r>
              <a:rPr lang="ru-RU" sz="2000" dirty="0" smtClean="0"/>
              <a:t>Специализированные системы (</a:t>
            </a:r>
            <a:r>
              <a:rPr lang="en-US" sz="2000" dirty="0" smtClean="0"/>
              <a:t>Perl, PHP, Python, Ruby…)</a:t>
            </a:r>
          </a:p>
          <a:p>
            <a:pPr>
              <a:buNone/>
            </a:pPr>
            <a:r>
              <a:rPr lang="en-US" sz="2000" dirty="0" smtClean="0"/>
              <a:t>&lt;</a:t>
            </a:r>
            <a:r>
              <a:rPr lang="en-US" sz="2000" b="1" dirty="0" smtClean="0"/>
              <a:t>html</a:t>
            </a:r>
            <a:r>
              <a:rPr lang="en-US" sz="2000" dirty="0" smtClean="0"/>
              <a:t>&gt; &lt;</a:t>
            </a:r>
            <a:r>
              <a:rPr lang="en-US" sz="2000" b="1" dirty="0" smtClean="0"/>
              <a:t>head</a:t>
            </a:r>
            <a:r>
              <a:rPr lang="en-US" sz="2000" dirty="0" smtClean="0"/>
              <a:t>&gt; &lt;</a:t>
            </a:r>
            <a:r>
              <a:rPr lang="en-US" sz="2000" b="1" dirty="0" smtClean="0"/>
              <a:t>title</a:t>
            </a:r>
            <a:r>
              <a:rPr lang="en-US" sz="2000" dirty="0" smtClean="0"/>
              <a:t>&gt; </a:t>
            </a:r>
            <a:r>
              <a:rPr lang="ru-RU" sz="2000" dirty="0" smtClean="0"/>
              <a:t>Тестируем </a:t>
            </a:r>
            <a:r>
              <a:rPr lang="en-US" sz="2000" dirty="0" smtClean="0"/>
              <a:t>PHP &lt;/</a:t>
            </a:r>
            <a:r>
              <a:rPr lang="en-US" sz="2000" b="1" dirty="0" smtClean="0"/>
              <a:t>title</a:t>
            </a:r>
            <a:r>
              <a:rPr lang="en-US" sz="2000" dirty="0" smtClean="0"/>
              <a:t>&gt; &lt;/</a:t>
            </a:r>
            <a:r>
              <a:rPr lang="en-US" sz="2000" b="1" dirty="0" smtClean="0"/>
              <a:t>head</a:t>
            </a:r>
            <a:r>
              <a:rPr lang="en-US" sz="2000" dirty="0" smtClean="0"/>
              <a:t>&gt; &lt;</a:t>
            </a:r>
            <a:r>
              <a:rPr lang="en-US" sz="2000" b="1" dirty="0" smtClean="0"/>
              <a:t>body</a:t>
            </a:r>
            <a:r>
              <a:rPr lang="en-US" sz="2000" dirty="0" smtClean="0"/>
              <a:t>&gt; </a:t>
            </a:r>
          </a:p>
          <a:p>
            <a:pPr>
              <a:buNone/>
            </a:pPr>
            <a:r>
              <a:rPr lang="en-US" sz="2000" dirty="0" smtClean="0"/>
              <a:t>&lt;?</a:t>
            </a:r>
            <a:r>
              <a:rPr lang="en-US" sz="2000" dirty="0" err="1" smtClean="0"/>
              <a:t>php</a:t>
            </a:r>
            <a:r>
              <a:rPr lang="en-US" sz="2000" dirty="0" smtClean="0"/>
              <a:t> </a:t>
            </a:r>
            <a:r>
              <a:rPr lang="en-US" sz="2000" b="1" dirty="0" smtClean="0"/>
              <a:t>echo</a:t>
            </a:r>
            <a:r>
              <a:rPr lang="en-US" sz="2000" dirty="0" smtClean="0"/>
              <a:t> "</a:t>
            </a:r>
            <a:r>
              <a:rPr lang="ru-RU" sz="2000" dirty="0" smtClean="0"/>
              <a:t>Привет мир!"; ?&gt; </a:t>
            </a:r>
          </a:p>
          <a:p>
            <a:pPr>
              <a:buNone/>
            </a:pPr>
            <a:r>
              <a:rPr lang="ru-RU" sz="2000" dirty="0" smtClean="0"/>
              <a:t>&lt;/</a:t>
            </a:r>
            <a:r>
              <a:rPr lang="en-US" sz="2000" b="1" dirty="0" smtClean="0"/>
              <a:t>body</a:t>
            </a:r>
            <a:r>
              <a:rPr lang="en-US" sz="2000" dirty="0" smtClean="0"/>
              <a:t>&gt; &lt;/</a:t>
            </a:r>
            <a:r>
              <a:rPr lang="en-US" sz="2000" b="1" dirty="0" smtClean="0"/>
              <a:t>html</a:t>
            </a:r>
            <a:r>
              <a:rPr lang="en-US" sz="2000" dirty="0" smtClean="0"/>
              <a:t>&gt;</a:t>
            </a:r>
          </a:p>
          <a:p>
            <a:pPr>
              <a:buNone/>
            </a:pPr>
            <a:endParaRPr lang="en-US" sz="2000" dirty="0" smtClean="0"/>
          </a:p>
          <a:p>
            <a:pPr>
              <a:buNone/>
            </a:pPr>
            <a:r>
              <a:rPr lang="ru-RU" sz="2000" dirty="0" smtClean="0"/>
              <a:t>Структурированные системы (</a:t>
            </a:r>
            <a:r>
              <a:rPr lang="en-US" sz="2000" dirty="0" smtClean="0"/>
              <a:t>ASPX, Razor,…)</a:t>
            </a:r>
          </a:p>
          <a:p>
            <a:pPr>
              <a:buNone/>
            </a:pPr>
            <a:endParaRPr lang="ru-RU"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rmAutofit fontScale="90000"/>
          </a:bodyPr>
          <a:lstStyle/>
          <a:p>
            <a:r>
              <a:rPr lang="ru-RU" sz="2800" dirty="0" smtClean="0"/>
              <a:t>Преимущества специализированных систем</a:t>
            </a:r>
            <a:endParaRPr lang="ru-RU" sz="2800" dirty="0"/>
          </a:p>
        </p:txBody>
      </p:sp>
      <p:sp>
        <p:nvSpPr>
          <p:cNvPr id="4" name="TextBox 3"/>
          <p:cNvSpPr txBox="1"/>
          <p:nvPr/>
        </p:nvSpPr>
        <p:spPr>
          <a:xfrm>
            <a:off x="251520" y="1124744"/>
            <a:ext cx="8640960" cy="5078313"/>
          </a:xfrm>
          <a:prstGeom prst="rect">
            <a:avLst/>
          </a:prstGeom>
          <a:noFill/>
        </p:spPr>
        <p:txBody>
          <a:bodyPr wrap="square" rtlCol="0">
            <a:spAutoFit/>
          </a:bodyPr>
          <a:lstStyle/>
          <a:p>
            <a:r>
              <a:rPr lang="ru-RU" dirty="0" smtClean="0"/>
              <a:t>Популярность в области построения </a:t>
            </a:r>
            <a:r>
              <a:rPr lang="ru-RU" dirty="0" err="1" smtClean="0">
                <a:hlinkClick r:id="rId2" tooltip="Веб-сайт"/>
              </a:rPr>
              <a:t>веб-сайтов</a:t>
            </a:r>
            <a:r>
              <a:rPr lang="ru-RU" dirty="0" smtClean="0"/>
              <a:t> определяется наличием большого набора встроенных средств и дополнительных модулей для разработки </a:t>
            </a:r>
            <a:r>
              <a:rPr lang="ru-RU" dirty="0" err="1" smtClean="0"/>
              <a:t>веб-приложений</a:t>
            </a:r>
            <a:r>
              <a:rPr lang="ru-RU" baseline="30000" dirty="0" smtClean="0">
                <a:hlinkClick r:id="rId3"/>
              </a:rPr>
              <a:t>[18]</a:t>
            </a:r>
            <a:r>
              <a:rPr lang="ru-RU" dirty="0" smtClean="0"/>
              <a:t>. Основные из них:</a:t>
            </a:r>
          </a:p>
          <a:p>
            <a:r>
              <a:rPr lang="ru-RU" dirty="0" smtClean="0"/>
              <a:t>автоматическое извлечение </a:t>
            </a:r>
            <a:r>
              <a:rPr lang="en-US" dirty="0" smtClean="0">
                <a:hlinkClick r:id="rId4" tooltip="HTTP"/>
              </a:rPr>
              <a:t>POST</a:t>
            </a:r>
            <a:r>
              <a:rPr lang="en-US" dirty="0" smtClean="0"/>
              <a:t>- </a:t>
            </a:r>
            <a:r>
              <a:rPr lang="ru-RU" dirty="0" smtClean="0"/>
              <a:t>и </a:t>
            </a:r>
            <a:r>
              <a:rPr lang="en-US" dirty="0" smtClean="0">
                <a:hlinkClick r:id="rId4" tooltip="HTTP"/>
              </a:rPr>
              <a:t>GET</a:t>
            </a:r>
            <a:r>
              <a:rPr lang="en-US" dirty="0" smtClean="0"/>
              <a:t>-</a:t>
            </a:r>
            <a:r>
              <a:rPr lang="ru-RU" dirty="0" smtClean="0"/>
              <a:t>параметров, а также переменных окружения </a:t>
            </a:r>
            <a:r>
              <a:rPr lang="ru-RU" dirty="0" err="1" smtClean="0"/>
              <a:t>веб-сервера</a:t>
            </a:r>
            <a:r>
              <a:rPr lang="ru-RU" dirty="0" smtClean="0"/>
              <a:t> в предопределённые массивы;</a:t>
            </a:r>
          </a:p>
          <a:p>
            <a:r>
              <a:rPr lang="ru-RU" dirty="0" smtClean="0"/>
              <a:t>взаимодействие с большим количеством различных систем управления базами данных через дополнительные модули (</a:t>
            </a:r>
            <a:r>
              <a:rPr lang="en-US" dirty="0" err="1" smtClean="0">
                <a:hlinkClick r:id="rId5" tooltip="MySQL"/>
              </a:rPr>
              <a:t>MySQL</a:t>
            </a:r>
            <a:r>
              <a:rPr lang="en-US" dirty="0" smtClean="0"/>
              <a:t>, </a:t>
            </a:r>
            <a:r>
              <a:rPr lang="en-US" dirty="0" err="1" smtClean="0">
                <a:hlinkClick r:id="rId6" tooltip="MySQLi"/>
              </a:rPr>
              <a:t>MySQLi</a:t>
            </a:r>
            <a:r>
              <a:rPr lang="en-US" dirty="0" smtClean="0"/>
              <a:t>, </a:t>
            </a:r>
            <a:r>
              <a:rPr lang="en-US" dirty="0" err="1" smtClean="0">
                <a:hlinkClick r:id="rId7" tooltip="SQLite"/>
              </a:rPr>
              <a:t>SQLite</a:t>
            </a:r>
            <a:r>
              <a:rPr lang="en-US" dirty="0" smtClean="0"/>
              <a:t>, </a:t>
            </a:r>
            <a:r>
              <a:rPr lang="en-US" dirty="0" err="1" smtClean="0">
                <a:hlinkClick r:id="rId8" tooltip="PostgreSQL"/>
              </a:rPr>
              <a:t>PostgreSQL</a:t>
            </a:r>
            <a:r>
              <a:rPr lang="en-US" dirty="0" smtClean="0"/>
              <a:t>, </a:t>
            </a:r>
            <a:r>
              <a:rPr lang="en-US" dirty="0" smtClean="0">
                <a:hlinkClick r:id="rId9" tooltip="Oracle Database"/>
              </a:rPr>
              <a:t>Oracle Database</a:t>
            </a:r>
            <a:r>
              <a:rPr lang="en-US" dirty="0" smtClean="0"/>
              <a:t> (OCI8), </a:t>
            </a:r>
            <a:r>
              <a:rPr lang="en-US" dirty="0" smtClean="0">
                <a:hlinkClick r:id="rId10" tooltip="Microsoft SQL Server"/>
              </a:rPr>
              <a:t>Microsoft SQL Server</a:t>
            </a:r>
            <a:r>
              <a:rPr lang="en-US" dirty="0" smtClean="0"/>
              <a:t>, </a:t>
            </a:r>
            <a:r>
              <a:rPr lang="en-US" dirty="0" smtClean="0">
                <a:hlinkClick r:id="rId11" tooltip="Sybase"/>
              </a:rPr>
              <a:t>Sybase</a:t>
            </a:r>
            <a:r>
              <a:rPr lang="en-US" dirty="0" smtClean="0"/>
              <a:t>, </a:t>
            </a:r>
            <a:r>
              <a:rPr lang="en-US" dirty="0" smtClean="0">
                <a:hlinkClick r:id="rId12" tooltip="ODBC"/>
              </a:rPr>
              <a:t>ODBC</a:t>
            </a:r>
            <a:r>
              <a:rPr lang="en-US" dirty="0" smtClean="0"/>
              <a:t>, </a:t>
            </a:r>
            <a:r>
              <a:rPr lang="en-US" dirty="0" err="1" smtClean="0">
                <a:hlinkClick r:id="rId13" tooltip="MSQL"/>
              </a:rPr>
              <a:t>mSQL</a:t>
            </a:r>
            <a:r>
              <a:rPr lang="en-US" dirty="0" smtClean="0"/>
              <a:t>, </a:t>
            </a:r>
            <a:r>
              <a:rPr lang="en-US" dirty="0" smtClean="0">
                <a:hlinkClick r:id="rId14" tooltip="IBM DB2"/>
              </a:rPr>
              <a:t>IBM DB2</a:t>
            </a:r>
            <a:r>
              <a:rPr lang="en-US" dirty="0" smtClean="0"/>
              <a:t>, </a:t>
            </a:r>
            <a:r>
              <a:rPr lang="en-US" dirty="0" smtClean="0">
                <a:hlinkClick r:id="rId15" tooltip="Cloudscape"/>
              </a:rPr>
              <a:t>Cloudscape</a:t>
            </a:r>
            <a:r>
              <a:rPr lang="en-US" dirty="0" smtClean="0"/>
              <a:t> </a:t>
            </a:r>
            <a:r>
              <a:rPr lang="ru-RU" dirty="0" smtClean="0"/>
              <a:t>и </a:t>
            </a:r>
            <a:r>
              <a:rPr lang="en-US" dirty="0" smtClean="0">
                <a:hlinkClick r:id="rId16" tooltip="Apache Derby"/>
              </a:rPr>
              <a:t>Apache Derby</a:t>
            </a:r>
            <a:r>
              <a:rPr lang="en-US" dirty="0" smtClean="0"/>
              <a:t>, </a:t>
            </a:r>
            <a:r>
              <a:rPr lang="en-US" dirty="0" smtClean="0">
                <a:hlinkClick r:id="rId17" tooltip="Informix"/>
              </a:rPr>
              <a:t>Informix</a:t>
            </a:r>
            <a:r>
              <a:rPr lang="en-US" dirty="0" smtClean="0"/>
              <a:t>, </a:t>
            </a:r>
            <a:r>
              <a:rPr lang="en-US" dirty="0" err="1" smtClean="0">
                <a:hlinkClick r:id="rId18" tooltip="Ovrimos SQL (страница отсутствует)"/>
              </a:rPr>
              <a:t>Ovrimos</a:t>
            </a:r>
            <a:r>
              <a:rPr lang="en-US" dirty="0" smtClean="0">
                <a:hlinkClick r:id="rId18" tooltip="Ovrimos SQL (страница отсутствует)"/>
              </a:rPr>
              <a:t> SQL</a:t>
            </a:r>
            <a:r>
              <a:rPr lang="en-US" dirty="0" smtClean="0"/>
              <a:t>, </a:t>
            </a:r>
            <a:r>
              <a:rPr lang="en-US" dirty="0" smtClean="0">
                <a:hlinkClick r:id="rId19" tooltip="Lotus Notes"/>
              </a:rPr>
              <a:t>Lotus Notes</a:t>
            </a:r>
            <a:r>
              <a:rPr lang="en-US" dirty="0" smtClean="0"/>
              <a:t>, </a:t>
            </a:r>
            <a:r>
              <a:rPr lang="en-US" dirty="0" smtClean="0">
                <a:hlinkClick r:id="rId20" tooltip="DB++ (страница отсутствует)"/>
              </a:rPr>
              <a:t>DB++</a:t>
            </a:r>
            <a:r>
              <a:rPr lang="en-US" dirty="0" smtClean="0"/>
              <a:t>, </a:t>
            </a:r>
            <a:r>
              <a:rPr lang="en-US" dirty="0" smtClean="0">
                <a:hlinkClick r:id="rId21" tooltip="DBM"/>
              </a:rPr>
              <a:t>DBM</a:t>
            </a:r>
            <a:r>
              <a:rPr lang="en-US" dirty="0" smtClean="0"/>
              <a:t>, </a:t>
            </a:r>
            <a:r>
              <a:rPr lang="en-US" dirty="0" smtClean="0">
                <a:hlinkClick r:id="rId22" tooltip="DBase"/>
              </a:rPr>
              <a:t>dBase</a:t>
            </a:r>
            <a:r>
              <a:rPr lang="en-US" dirty="0" smtClean="0"/>
              <a:t>, </a:t>
            </a:r>
            <a:r>
              <a:rPr lang="en-US" dirty="0" smtClean="0">
                <a:hlinkClick r:id="rId23" tooltip="DBX (СУБД) (страница отсутствует)"/>
              </a:rPr>
              <a:t>DBX</a:t>
            </a:r>
            <a:r>
              <a:rPr lang="en-US" dirty="0" smtClean="0"/>
              <a:t>, </a:t>
            </a:r>
            <a:r>
              <a:rPr lang="en-US" dirty="0" err="1" smtClean="0">
                <a:hlinkClick r:id="rId24" tooltip="FrontBase (страница отсутствует)"/>
              </a:rPr>
              <a:t>FrontBase</a:t>
            </a:r>
            <a:r>
              <a:rPr lang="en-US" dirty="0" smtClean="0"/>
              <a:t>, </a:t>
            </a:r>
            <a:r>
              <a:rPr lang="en-US" dirty="0" err="1" smtClean="0">
                <a:hlinkClick r:id="rId25" tooltip="FilePro (страница отсутствует)"/>
              </a:rPr>
              <a:t>FilePro</a:t>
            </a:r>
            <a:r>
              <a:rPr lang="en-US" dirty="0" smtClean="0"/>
              <a:t>, </a:t>
            </a:r>
            <a:r>
              <a:rPr lang="en-US" dirty="0" smtClean="0">
                <a:hlinkClick r:id="rId26" tooltip="Ingres II (страница отсутствует)"/>
              </a:rPr>
              <a:t>Ingres II</a:t>
            </a:r>
            <a:r>
              <a:rPr lang="en-US" dirty="0" smtClean="0"/>
              <a:t>, </a:t>
            </a:r>
            <a:r>
              <a:rPr lang="en-US" dirty="0" smtClean="0">
                <a:hlinkClick r:id="rId27" tooltip="SESAM (страница отсутствует)"/>
              </a:rPr>
              <a:t>SESAM</a:t>
            </a:r>
            <a:r>
              <a:rPr lang="en-US" dirty="0" smtClean="0"/>
              <a:t>, </a:t>
            </a:r>
            <a:r>
              <a:rPr lang="en-US" dirty="0" smtClean="0">
                <a:hlinkClick r:id="rId28" tooltip="Firebird"/>
              </a:rPr>
              <a:t>Firebird</a:t>
            </a:r>
            <a:r>
              <a:rPr lang="en-US" dirty="0" smtClean="0"/>
              <a:t> </a:t>
            </a:r>
            <a:r>
              <a:rPr lang="ru-RU" dirty="0" smtClean="0"/>
              <a:t>и </a:t>
            </a:r>
            <a:r>
              <a:rPr lang="en-US" dirty="0" err="1" smtClean="0">
                <a:hlinkClick r:id="rId29" tooltip="InterBase"/>
              </a:rPr>
              <a:t>InterBase</a:t>
            </a:r>
            <a:r>
              <a:rPr lang="en-US" dirty="0" smtClean="0"/>
              <a:t>, </a:t>
            </a:r>
            <a:r>
              <a:rPr lang="en-US" dirty="0" smtClean="0">
                <a:hlinkClick r:id="rId30" tooltip="Paradox File Access (страница отсутствует)"/>
              </a:rPr>
              <a:t>Paradox File Access</a:t>
            </a:r>
            <a:r>
              <a:rPr lang="en-US" dirty="0" smtClean="0"/>
              <a:t>, </a:t>
            </a:r>
            <a:r>
              <a:rPr lang="en-US" dirty="0" err="1" smtClean="0">
                <a:hlinkClick r:id="rId31" tooltip="MaxDB (страница отсутствует)"/>
              </a:rPr>
              <a:t>MaxDB</a:t>
            </a:r>
            <a:r>
              <a:rPr lang="en-US" dirty="0" smtClean="0"/>
              <a:t>, </a:t>
            </a:r>
            <a:r>
              <a:rPr lang="ru-RU" dirty="0" smtClean="0">
                <a:hlinkClick r:id="rId32" tooltip="Интерфейс"/>
              </a:rPr>
              <a:t>интерфейс</a:t>
            </a:r>
            <a:r>
              <a:rPr lang="ru-RU" dirty="0" smtClean="0"/>
              <a:t> </a:t>
            </a:r>
            <a:r>
              <a:rPr lang="en-US" dirty="0" smtClean="0">
                <a:hlinkClick r:id="rId33" tooltip="PDO"/>
              </a:rPr>
              <a:t>PDO</a:t>
            </a:r>
            <a:r>
              <a:rPr lang="en-US" dirty="0" smtClean="0"/>
              <a:t>, </a:t>
            </a:r>
            <a:r>
              <a:rPr lang="en-US" dirty="0" err="1" smtClean="0">
                <a:hlinkClick r:id="rId34" tooltip="Redis"/>
              </a:rPr>
              <a:t>Redis</a:t>
            </a:r>
            <a:r>
              <a:rPr lang="en-US" dirty="0" smtClean="0"/>
              <a:t>);</a:t>
            </a:r>
          </a:p>
          <a:p>
            <a:r>
              <a:rPr lang="ru-RU" dirty="0" smtClean="0"/>
              <a:t>автоматизированная отправка </a:t>
            </a:r>
            <a:r>
              <a:rPr lang="en-US" dirty="0" smtClean="0">
                <a:hlinkClick r:id="rId35" tooltip="Заголовки HTTP"/>
              </a:rPr>
              <a:t>HTTP-</a:t>
            </a:r>
            <a:r>
              <a:rPr lang="ru-RU" dirty="0" smtClean="0">
                <a:hlinkClick r:id="rId35" tooltip="Заголовки HTTP"/>
              </a:rPr>
              <a:t>заголовков</a:t>
            </a:r>
            <a:r>
              <a:rPr lang="ru-RU" dirty="0" smtClean="0"/>
              <a:t>;</a:t>
            </a:r>
          </a:p>
          <a:p>
            <a:r>
              <a:rPr lang="ru-RU" dirty="0" smtClean="0"/>
              <a:t>работа с </a:t>
            </a:r>
            <a:r>
              <a:rPr lang="en-US" dirty="0" smtClean="0"/>
              <a:t>HTTP-</a:t>
            </a:r>
            <a:r>
              <a:rPr lang="ru-RU" dirty="0" smtClean="0"/>
              <a:t>авторизацией;</a:t>
            </a:r>
          </a:p>
          <a:p>
            <a:r>
              <a:rPr lang="ru-RU" dirty="0" smtClean="0"/>
              <a:t>работа с </a:t>
            </a:r>
            <a:r>
              <a:rPr lang="en-US" dirty="0" smtClean="0">
                <a:hlinkClick r:id="rId36" tooltip="Cookies"/>
              </a:rPr>
              <a:t>cookies</a:t>
            </a:r>
            <a:r>
              <a:rPr lang="en-US" dirty="0" smtClean="0"/>
              <a:t> </a:t>
            </a:r>
            <a:r>
              <a:rPr lang="ru-RU" dirty="0" smtClean="0"/>
              <a:t>и сессиями;</a:t>
            </a:r>
          </a:p>
          <a:p>
            <a:r>
              <a:rPr lang="ru-RU" dirty="0" smtClean="0"/>
              <a:t>работа с локальными и удалёнными файлами, </a:t>
            </a:r>
            <a:r>
              <a:rPr lang="ru-RU" dirty="0" err="1" smtClean="0">
                <a:hlinkClick r:id="rId37" tooltip="Сокет (программный интерфейс)"/>
              </a:rPr>
              <a:t>сокетами</a:t>
            </a:r>
            <a:r>
              <a:rPr lang="ru-RU" dirty="0" smtClean="0"/>
              <a:t>;</a:t>
            </a:r>
          </a:p>
          <a:p>
            <a:r>
              <a:rPr lang="ru-RU" dirty="0" smtClean="0"/>
              <a:t>обработка файлов, загружаемых на сервер;</a:t>
            </a:r>
          </a:p>
          <a:p>
            <a:r>
              <a:rPr lang="ru-RU" dirty="0" smtClean="0"/>
              <a:t>работа с </a:t>
            </a:r>
            <a:r>
              <a:rPr lang="en-US" dirty="0" err="1" smtClean="0">
                <a:hlinkClick r:id="rId38" tooltip="XForms"/>
              </a:rPr>
              <a:t>XForms</a:t>
            </a:r>
            <a:r>
              <a:rPr lang="en-US" dirty="0" smtClean="0"/>
              <a:t>.</a:t>
            </a:r>
          </a:p>
          <a:p>
            <a:endParaRPr lang="ru-RU"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rmAutofit fontScale="90000"/>
          </a:bodyPr>
          <a:lstStyle/>
          <a:p>
            <a:r>
              <a:rPr lang="ru-RU" dirty="0" smtClean="0"/>
              <a:t>Недостатки активных страниц</a:t>
            </a:r>
            <a:endParaRPr lang="ru-RU" dirty="0"/>
          </a:p>
        </p:txBody>
      </p:sp>
      <p:sp>
        <p:nvSpPr>
          <p:cNvPr id="4" name="TextBox 3"/>
          <p:cNvSpPr txBox="1"/>
          <p:nvPr/>
        </p:nvSpPr>
        <p:spPr>
          <a:xfrm>
            <a:off x="395536" y="1196752"/>
            <a:ext cx="8280920" cy="4524315"/>
          </a:xfrm>
          <a:prstGeom prst="rect">
            <a:avLst/>
          </a:prstGeom>
          <a:noFill/>
        </p:spPr>
        <p:txBody>
          <a:bodyPr wrap="square" rtlCol="0">
            <a:spAutoFit/>
          </a:bodyPr>
          <a:lstStyle/>
          <a:p>
            <a:r>
              <a:rPr lang="ru-RU" dirty="0" smtClean="0"/>
              <a:t>Проблемно структурированный синтаксис</a:t>
            </a:r>
          </a:p>
          <a:p>
            <a:endParaRPr lang="ru-RU" dirty="0" smtClean="0"/>
          </a:p>
          <a:p>
            <a:r>
              <a:rPr lang="en-US" b="1" dirty="0" smtClean="0"/>
              <a:t>&lt;table&gt;</a:t>
            </a:r>
          </a:p>
          <a:p>
            <a:r>
              <a:rPr lang="en-US" dirty="0" smtClean="0"/>
              <a:t>  % for (</a:t>
            </a:r>
            <a:r>
              <a:rPr lang="en-US" dirty="0" err="1" smtClean="0"/>
              <a:t>int</a:t>
            </a:r>
            <a:r>
              <a:rPr lang="en-US" dirty="0" smtClean="0"/>
              <a:t> </a:t>
            </a:r>
            <a:r>
              <a:rPr lang="en-US" dirty="0" err="1" smtClean="0"/>
              <a:t>i</a:t>
            </a:r>
            <a:r>
              <a:rPr lang="en-US" dirty="0" smtClean="0"/>
              <a:t>=0; </a:t>
            </a:r>
            <a:r>
              <a:rPr lang="en-US" dirty="0" err="1" smtClean="0"/>
              <a:t>i</a:t>
            </a:r>
            <a:r>
              <a:rPr lang="en-US" dirty="0" smtClean="0"/>
              <a:t>&lt;n; </a:t>
            </a:r>
            <a:r>
              <a:rPr lang="en-US" dirty="0" err="1" smtClean="0"/>
              <a:t>i</a:t>
            </a:r>
            <a:r>
              <a:rPr lang="en-US" dirty="0" smtClean="0"/>
              <a:t>++) { %</a:t>
            </a:r>
          </a:p>
          <a:p>
            <a:r>
              <a:rPr lang="en-US" dirty="0" smtClean="0"/>
              <a:t>    </a:t>
            </a:r>
            <a:r>
              <a:rPr lang="en-US" b="1" dirty="0" smtClean="0"/>
              <a:t>&lt;</a:t>
            </a:r>
            <a:r>
              <a:rPr lang="en-US" b="1" dirty="0" err="1" smtClean="0"/>
              <a:t>tr</a:t>
            </a:r>
            <a:r>
              <a:rPr lang="en-US" b="1" dirty="0" smtClean="0"/>
              <a:t>&gt;</a:t>
            </a:r>
          </a:p>
          <a:p>
            <a:r>
              <a:rPr lang="en-US" b="1" dirty="0" smtClean="0"/>
              <a:t>      &lt;td&gt; </a:t>
            </a:r>
            <a:r>
              <a:rPr lang="en-US" dirty="0" smtClean="0"/>
              <a:t>% </a:t>
            </a:r>
            <a:r>
              <a:rPr lang="en-US" dirty="0" err="1" smtClean="0"/>
              <a:t>resultsting.Trim</a:t>
            </a:r>
            <a:r>
              <a:rPr lang="en-US" dirty="0" smtClean="0"/>
              <a:t>() </a:t>
            </a:r>
            <a:r>
              <a:rPr lang="en-US" b="1" dirty="0" smtClean="0"/>
              <a:t>% &lt;/td&gt; &lt;td&gt; … &lt;/td&gt; …</a:t>
            </a:r>
          </a:p>
          <a:p>
            <a:r>
              <a:rPr lang="en-US" b="1" dirty="0" smtClean="0"/>
              <a:t>    &lt;/</a:t>
            </a:r>
            <a:r>
              <a:rPr lang="en-US" b="1" dirty="0" err="1" smtClean="0"/>
              <a:t>tr</a:t>
            </a:r>
            <a:r>
              <a:rPr lang="en-US" b="1" dirty="0" smtClean="0"/>
              <a:t>&gt;</a:t>
            </a:r>
          </a:p>
          <a:p>
            <a:r>
              <a:rPr lang="en-US" dirty="0" smtClean="0"/>
              <a:t>  % } %</a:t>
            </a:r>
          </a:p>
          <a:p>
            <a:r>
              <a:rPr lang="en-US" b="1" dirty="0" smtClean="0"/>
              <a:t>&lt;/table&gt;</a:t>
            </a:r>
          </a:p>
          <a:p>
            <a:endParaRPr lang="en-US" dirty="0" smtClean="0"/>
          </a:p>
          <a:p>
            <a:r>
              <a:rPr lang="ru-RU" dirty="0" smtClean="0"/>
              <a:t>Слабая гибкость  в управлением кодом и его модернизации (разные языки, разные дизайны, перекомпоновка страниц, шаблоны)</a:t>
            </a:r>
          </a:p>
          <a:p>
            <a:endParaRPr lang="ru-RU" dirty="0" smtClean="0"/>
          </a:p>
          <a:p>
            <a:endParaRPr lang="ru-RU" dirty="0" smtClean="0"/>
          </a:p>
          <a:p>
            <a:endParaRPr lang="ru-RU" dirty="0" smtClean="0"/>
          </a:p>
          <a:p>
            <a:endParaRPr lang="ru-RU"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490066"/>
          </a:xfrm>
        </p:spPr>
        <p:txBody>
          <a:bodyPr>
            <a:normAutofit fontScale="90000"/>
          </a:bodyPr>
          <a:lstStyle/>
          <a:p>
            <a:r>
              <a:rPr lang="en-US" dirty="0" smtClean="0"/>
              <a:t>ASPX</a:t>
            </a:r>
            <a:endParaRPr lang="ru-RU" dirty="0"/>
          </a:p>
        </p:txBody>
      </p:sp>
      <p:sp>
        <p:nvSpPr>
          <p:cNvPr id="4" name="TextBox 3"/>
          <p:cNvSpPr txBox="1"/>
          <p:nvPr/>
        </p:nvSpPr>
        <p:spPr>
          <a:xfrm>
            <a:off x="395536" y="1196752"/>
            <a:ext cx="4176464" cy="369332"/>
          </a:xfrm>
          <a:prstGeom prst="rect">
            <a:avLst/>
          </a:prstGeom>
          <a:noFill/>
        </p:spPr>
        <p:txBody>
          <a:bodyPr wrap="square" rtlCol="0">
            <a:spAutoFit/>
          </a:bodyPr>
          <a:lstStyle/>
          <a:p>
            <a:endParaRPr lang="ru-RU"/>
          </a:p>
        </p:txBody>
      </p:sp>
      <p:sp>
        <p:nvSpPr>
          <p:cNvPr id="5" name="TextBox 4"/>
          <p:cNvSpPr txBox="1"/>
          <p:nvPr/>
        </p:nvSpPr>
        <p:spPr>
          <a:xfrm>
            <a:off x="683568" y="1124744"/>
            <a:ext cx="3456384" cy="3139321"/>
          </a:xfrm>
          <a:prstGeom prst="rect">
            <a:avLst/>
          </a:prstGeom>
          <a:noFill/>
        </p:spPr>
        <p:txBody>
          <a:bodyPr wrap="square" rtlCol="0">
            <a:spAutoFit/>
          </a:bodyPr>
          <a:lstStyle/>
          <a:p>
            <a:r>
              <a:rPr lang="en-US" dirty="0" smtClean="0"/>
              <a:t>Index.aspx</a:t>
            </a:r>
          </a:p>
          <a:p>
            <a:r>
              <a:rPr lang="en-US" dirty="0" smtClean="0"/>
              <a:t>&lt;html&gt;</a:t>
            </a:r>
          </a:p>
          <a:p>
            <a:r>
              <a:rPr lang="en-US" dirty="0" smtClean="0"/>
              <a:t>&lt;head&gt;… &lt;/head&gt;</a:t>
            </a:r>
          </a:p>
          <a:p>
            <a:r>
              <a:rPr lang="en-US" dirty="0" smtClean="0"/>
              <a:t>&lt;body&gt;</a:t>
            </a:r>
          </a:p>
          <a:p>
            <a:r>
              <a:rPr lang="en-US" dirty="0" smtClean="0"/>
              <a:t>   …</a:t>
            </a:r>
          </a:p>
          <a:p>
            <a:r>
              <a:rPr lang="en-US" dirty="0" smtClean="0"/>
              <a:t>   &lt;div id=“</a:t>
            </a:r>
            <a:r>
              <a:rPr lang="en-US" dirty="0" err="1" smtClean="0"/>
              <a:t>abcde</a:t>
            </a:r>
            <a:r>
              <a:rPr lang="en-US" dirty="0" smtClean="0"/>
              <a:t>”&gt;&lt;/div&gt;</a:t>
            </a:r>
          </a:p>
          <a:p>
            <a:r>
              <a:rPr lang="en-US" dirty="0" smtClean="0"/>
              <a:t>   …</a:t>
            </a:r>
          </a:p>
          <a:p>
            <a:r>
              <a:rPr lang="en-US" dirty="0" smtClean="0"/>
              <a:t>   &lt;button id=“</a:t>
            </a:r>
            <a:r>
              <a:rPr lang="en-US" dirty="0" err="1" smtClean="0"/>
              <a:t>mybytton</a:t>
            </a:r>
            <a:r>
              <a:rPr lang="en-US" dirty="0" smtClean="0"/>
              <a:t>” </a:t>
            </a:r>
            <a:r>
              <a:rPr lang="en-US" dirty="0" err="1" smtClean="0"/>
              <a:t>onclick</a:t>
            </a:r>
            <a:r>
              <a:rPr lang="en-US" dirty="0" smtClean="0"/>
              <a:t>=“</a:t>
            </a:r>
            <a:r>
              <a:rPr lang="en-US" dirty="0" err="1" smtClean="0"/>
              <a:t>dosomething</a:t>
            </a:r>
            <a:r>
              <a:rPr lang="en-US" dirty="0" smtClean="0"/>
              <a:t>”/&gt;</a:t>
            </a:r>
          </a:p>
          <a:p>
            <a:r>
              <a:rPr lang="en-US" dirty="0" smtClean="0"/>
              <a:t>&lt;/body&gt;</a:t>
            </a:r>
          </a:p>
          <a:p>
            <a:r>
              <a:rPr lang="en-US" dirty="0" smtClean="0"/>
              <a:t>&lt;/html&gt;</a:t>
            </a:r>
            <a:endParaRPr lang="ru-RU" dirty="0"/>
          </a:p>
        </p:txBody>
      </p:sp>
      <p:sp>
        <p:nvSpPr>
          <p:cNvPr id="6" name="TextBox 5"/>
          <p:cNvSpPr txBox="1"/>
          <p:nvPr/>
        </p:nvSpPr>
        <p:spPr>
          <a:xfrm>
            <a:off x="4355976" y="1196752"/>
            <a:ext cx="4320480" cy="3693319"/>
          </a:xfrm>
          <a:prstGeom prst="rect">
            <a:avLst/>
          </a:prstGeom>
          <a:noFill/>
        </p:spPr>
        <p:txBody>
          <a:bodyPr wrap="square" rtlCol="0">
            <a:spAutoFit/>
          </a:bodyPr>
          <a:lstStyle/>
          <a:p>
            <a:r>
              <a:rPr lang="en-US" dirty="0" err="1" smtClean="0"/>
              <a:t>Index.aspx.cs</a:t>
            </a:r>
            <a:endParaRPr lang="en-US" dirty="0" smtClean="0"/>
          </a:p>
          <a:p>
            <a:r>
              <a:rPr lang="en-US" dirty="0" smtClean="0"/>
              <a:t>…</a:t>
            </a:r>
          </a:p>
          <a:p>
            <a:r>
              <a:rPr lang="en-US" dirty="0" smtClean="0"/>
              <a:t>void </a:t>
            </a:r>
            <a:r>
              <a:rPr lang="en-US" dirty="0" err="1" smtClean="0"/>
              <a:t>Page_Load</a:t>
            </a:r>
            <a:r>
              <a:rPr lang="en-US" dirty="0" smtClean="0"/>
              <a:t>(…)</a:t>
            </a:r>
          </a:p>
          <a:p>
            <a:r>
              <a:rPr lang="en-US" dirty="0" smtClean="0"/>
              <a:t>{</a:t>
            </a:r>
          </a:p>
          <a:p>
            <a:r>
              <a:rPr lang="en-US" dirty="0" smtClean="0"/>
              <a:t>…</a:t>
            </a:r>
          </a:p>
          <a:p>
            <a:r>
              <a:rPr lang="en-US" dirty="0" smtClean="0"/>
              <a:t>    </a:t>
            </a:r>
            <a:r>
              <a:rPr lang="en-US" dirty="0" err="1" smtClean="0"/>
              <a:t>abcde.InnerText</a:t>
            </a:r>
            <a:r>
              <a:rPr lang="en-US" dirty="0" smtClean="0"/>
              <a:t> = “Hello ” + user + “!”;</a:t>
            </a:r>
          </a:p>
          <a:p>
            <a:r>
              <a:rPr lang="en-US" dirty="0" smtClean="0"/>
              <a:t>}</a:t>
            </a:r>
          </a:p>
          <a:p>
            <a:endParaRPr lang="en-US" dirty="0" smtClean="0"/>
          </a:p>
          <a:p>
            <a:r>
              <a:rPr lang="en-US" dirty="0" smtClean="0"/>
              <a:t>void </a:t>
            </a:r>
            <a:r>
              <a:rPr lang="en-US" dirty="0" err="1" smtClean="0"/>
              <a:t>dosomething</a:t>
            </a:r>
            <a:r>
              <a:rPr lang="en-US" dirty="0" smtClean="0"/>
              <a:t>(…)</a:t>
            </a:r>
          </a:p>
          <a:p>
            <a:r>
              <a:rPr lang="en-US" dirty="0" smtClean="0"/>
              <a:t>{</a:t>
            </a:r>
          </a:p>
          <a:p>
            <a:r>
              <a:rPr lang="en-US" dirty="0" smtClean="0"/>
              <a:t>   …</a:t>
            </a:r>
          </a:p>
          <a:p>
            <a:r>
              <a:rPr lang="en-US" dirty="0" smtClean="0"/>
              <a:t>    </a:t>
            </a:r>
            <a:r>
              <a:rPr lang="en-US" dirty="0" err="1" smtClean="0"/>
              <a:t>abcde.InnerText</a:t>
            </a:r>
            <a:r>
              <a:rPr lang="en-US" dirty="0" smtClean="0"/>
              <a:t> = </a:t>
            </a:r>
            <a:r>
              <a:rPr lang="en-US" smtClean="0"/>
              <a:t>“Finish.”;</a:t>
            </a:r>
            <a:endParaRPr lang="en-US" dirty="0" smtClean="0"/>
          </a:p>
          <a:p>
            <a:r>
              <a:rPr lang="en-US" dirty="0" smtClean="0"/>
              <a:t>}</a:t>
            </a:r>
            <a:endParaRPr lang="ru-RU"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346050"/>
          </a:xfrm>
        </p:spPr>
        <p:txBody>
          <a:bodyPr>
            <a:normAutofit fontScale="90000"/>
          </a:bodyPr>
          <a:lstStyle/>
          <a:p>
            <a:r>
              <a:rPr lang="en-US" dirty="0" smtClean="0"/>
              <a:t>ASP.NET MVC – Model View Controller</a:t>
            </a:r>
            <a:endParaRPr lang="ru-RU" dirty="0"/>
          </a:p>
        </p:txBody>
      </p:sp>
      <p:pic>
        <p:nvPicPr>
          <p:cNvPr id="1026" name="Picture 2" descr="Структура MVC"/>
          <p:cNvPicPr>
            <a:picLocks noChangeAspect="1" noChangeArrowheads="1"/>
          </p:cNvPicPr>
          <p:nvPr/>
        </p:nvPicPr>
        <p:blipFill>
          <a:blip r:embed="rId2" cstate="print"/>
          <a:srcRect/>
          <a:stretch>
            <a:fillRect/>
          </a:stretch>
        </p:blipFill>
        <p:spPr bwMode="auto">
          <a:xfrm>
            <a:off x="5724128" y="764704"/>
            <a:ext cx="3114675" cy="2990850"/>
          </a:xfrm>
          <a:prstGeom prst="rect">
            <a:avLst/>
          </a:prstGeom>
          <a:noFill/>
        </p:spPr>
      </p:pic>
      <p:sp>
        <p:nvSpPr>
          <p:cNvPr id="5" name="TextBox 4"/>
          <p:cNvSpPr txBox="1"/>
          <p:nvPr/>
        </p:nvSpPr>
        <p:spPr>
          <a:xfrm>
            <a:off x="539552" y="980728"/>
            <a:ext cx="4896544" cy="2585323"/>
          </a:xfrm>
          <a:prstGeom prst="rect">
            <a:avLst/>
          </a:prstGeom>
          <a:noFill/>
        </p:spPr>
        <p:txBody>
          <a:bodyPr wrap="square" rtlCol="0">
            <a:spAutoFit/>
          </a:bodyPr>
          <a:lstStyle/>
          <a:p>
            <a:r>
              <a:rPr lang="ru-RU" dirty="0" smtClean="0">
                <a:hlinkClick r:id="rId3"/>
              </a:rPr>
              <a:t>Маршрутизация</a:t>
            </a:r>
            <a:endParaRPr lang="ru-RU" dirty="0" smtClean="0"/>
          </a:p>
          <a:p>
            <a:r>
              <a:rPr lang="ru-RU" dirty="0" smtClean="0">
                <a:hlinkClick r:id="rId3"/>
              </a:rPr>
              <a:t>Привязка модели</a:t>
            </a:r>
            <a:endParaRPr lang="ru-RU" dirty="0" smtClean="0"/>
          </a:p>
          <a:p>
            <a:r>
              <a:rPr lang="ru-RU" dirty="0" smtClean="0">
                <a:hlinkClick r:id="rId3"/>
              </a:rPr>
              <a:t>Проверка модели</a:t>
            </a:r>
            <a:endParaRPr lang="ru-RU" dirty="0" smtClean="0"/>
          </a:p>
          <a:p>
            <a:r>
              <a:rPr lang="ru-RU" dirty="0" smtClean="0">
                <a:hlinkClick r:id="rId4"/>
              </a:rPr>
              <a:t>Внедрение зависимостей</a:t>
            </a:r>
            <a:endParaRPr lang="ru-RU" dirty="0" smtClean="0"/>
          </a:p>
          <a:p>
            <a:r>
              <a:rPr lang="ru-RU" dirty="0" smtClean="0">
                <a:hlinkClick r:id="rId3"/>
              </a:rPr>
              <a:t>Фильтры</a:t>
            </a:r>
            <a:endParaRPr lang="ru-RU" dirty="0" smtClean="0"/>
          </a:p>
          <a:p>
            <a:r>
              <a:rPr lang="ru-RU" dirty="0" smtClean="0">
                <a:hlinkClick r:id="rId3"/>
              </a:rPr>
              <a:t>Интерфейсы </a:t>
            </a:r>
            <a:r>
              <a:rPr lang="ru-RU" dirty="0" err="1" smtClean="0">
                <a:hlinkClick r:id="rId3"/>
              </a:rPr>
              <a:t>веб-API</a:t>
            </a:r>
            <a:endParaRPr lang="ru-RU" dirty="0" smtClean="0"/>
          </a:p>
          <a:p>
            <a:r>
              <a:rPr lang="ru-RU" dirty="0" err="1" smtClean="0">
                <a:hlinkClick r:id="rId3"/>
              </a:rPr>
              <a:t>Razor</a:t>
            </a:r>
            <a:r>
              <a:rPr lang="ru-RU" dirty="0" smtClean="0">
                <a:hlinkClick r:id="rId3"/>
              </a:rPr>
              <a:t> Просмотреть подсистему</a:t>
            </a:r>
            <a:endParaRPr lang="ru-RU" dirty="0" smtClean="0"/>
          </a:p>
          <a:p>
            <a:r>
              <a:rPr lang="ru-RU" dirty="0" smtClean="0">
                <a:hlinkClick r:id="rId3"/>
              </a:rPr>
              <a:t>Строго типизированные представления</a:t>
            </a:r>
            <a:endParaRPr lang="ru-RU" dirty="0" smtClean="0"/>
          </a:p>
          <a:p>
            <a:r>
              <a:rPr lang="ru-RU" dirty="0" smtClean="0"/>
              <a:t>И многое другое</a:t>
            </a:r>
            <a:endParaRPr 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en-US" dirty="0" smtClean="0"/>
              <a:t>MVC (2)</a:t>
            </a:r>
            <a:endParaRPr lang="ru-RU" dirty="0"/>
          </a:p>
        </p:txBody>
      </p:sp>
      <p:sp>
        <p:nvSpPr>
          <p:cNvPr id="4" name="TextBox 3"/>
          <p:cNvSpPr txBox="1"/>
          <p:nvPr/>
        </p:nvSpPr>
        <p:spPr>
          <a:xfrm>
            <a:off x="467544" y="1124744"/>
            <a:ext cx="8136904" cy="4524315"/>
          </a:xfrm>
          <a:prstGeom prst="rect">
            <a:avLst/>
          </a:prstGeom>
          <a:noFill/>
        </p:spPr>
        <p:txBody>
          <a:bodyPr wrap="square" rtlCol="0">
            <a:spAutoFit/>
          </a:bodyPr>
          <a:lstStyle/>
          <a:p>
            <a:r>
              <a:rPr lang="en-US" dirty="0" smtClean="0"/>
              <a:t>//</a:t>
            </a:r>
            <a:r>
              <a:rPr lang="ru-RU" dirty="0" err="1" smtClean="0"/>
              <a:t>Маршритизация</a:t>
            </a:r>
            <a:r>
              <a:rPr lang="ru-RU" dirty="0" smtClean="0"/>
              <a:t>:</a:t>
            </a:r>
            <a:endParaRPr lang="en-US" dirty="0" smtClean="0"/>
          </a:p>
          <a:p>
            <a:r>
              <a:rPr lang="en-US" dirty="0" err="1" smtClean="0"/>
              <a:t>routes.MapRoute</a:t>
            </a:r>
            <a:r>
              <a:rPr lang="en-US" dirty="0" smtClean="0"/>
              <a:t>(name: "Default", template: "{controller=Home}/{action=Index}/{id?}");</a:t>
            </a:r>
          </a:p>
          <a:p>
            <a:endParaRPr lang="en-US" dirty="0" smtClean="0"/>
          </a:p>
          <a:p>
            <a:r>
              <a:rPr lang="en-US" dirty="0" smtClean="0"/>
              <a:t>// </a:t>
            </a:r>
            <a:r>
              <a:rPr lang="ru-RU" dirty="0" smtClean="0"/>
              <a:t>В описании контроллера:</a:t>
            </a:r>
          </a:p>
          <a:p>
            <a:r>
              <a:rPr lang="en-US" dirty="0" smtClean="0"/>
              <a:t>[Route("</a:t>
            </a:r>
            <a:r>
              <a:rPr lang="en-US" dirty="0" err="1" smtClean="0"/>
              <a:t>api</a:t>
            </a:r>
            <a:r>
              <a:rPr lang="en-US" dirty="0" smtClean="0"/>
              <a:t>/[controller]")]</a:t>
            </a:r>
          </a:p>
          <a:p>
            <a:r>
              <a:rPr lang="en-US" dirty="0" smtClean="0"/>
              <a:t>public class </a:t>
            </a:r>
            <a:r>
              <a:rPr lang="en-US" dirty="0" err="1" smtClean="0"/>
              <a:t>ProductsController</a:t>
            </a:r>
            <a:r>
              <a:rPr lang="en-US" dirty="0" smtClean="0"/>
              <a:t> : Controller</a:t>
            </a:r>
          </a:p>
          <a:p>
            <a:r>
              <a:rPr lang="en-US" dirty="0" smtClean="0"/>
              <a:t>{</a:t>
            </a:r>
          </a:p>
          <a:p>
            <a:r>
              <a:rPr lang="en-US" dirty="0" smtClean="0"/>
              <a:t>    [</a:t>
            </a:r>
            <a:r>
              <a:rPr lang="en-US" dirty="0" err="1" smtClean="0"/>
              <a:t>HttpGet</a:t>
            </a:r>
            <a:r>
              <a:rPr lang="en-US" dirty="0" smtClean="0"/>
              <a:t>("{id}")]</a:t>
            </a:r>
          </a:p>
          <a:p>
            <a:r>
              <a:rPr lang="en-US" dirty="0" smtClean="0"/>
              <a:t>    public </a:t>
            </a:r>
            <a:r>
              <a:rPr lang="en-US" dirty="0" err="1" smtClean="0"/>
              <a:t>IActionResult</a:t>
            </a:r>
            <a:r>
              <a:rPr lang="en-US" dirty="0" smtClean="0"/>
              <a:t> </a:t>
            </a:r>
            <a:r>
              <a:rPr lang="en-US" dirty="0" err="1" smtClean="0"/>
              <a:t>GetProduct</a:t>
            </a:r>
            <a:r>
              <a:rPr lang="en-US" dirty="0" smtClean="0"/>
              <a:t>(</a:t>
            </a:r>
            <a:r>
              <a:rPr lang="en-US" dirty="0" err="1" smtClean="0"/>
              <a:t>int</a:t>
            </a:r>
            <a:r>
              <a:rPr lang="en-US" dirty="0" smtClean="0"/>
              <a:t> id)</a:t>
            </a:r>
          </a:p>
          <a:p>
            <a:r>
              <a:rPr lang="en-US" dirty="0" smtClean="0"/>
              <a:t>    {</a:t>
            </a:r>
          </a:p>
          <a:p>
            <a:r>
              <a:rPr lang="en-US" dirty="0" smtClean="0"/>
              <a:t>      ...</a:t>
            </a:r>
          </a:p>
          <a:p>
            <a:r>
              <a:rPr lang="en-US" dirty="0" smtClean="0"/>
              <a:t>    }</a:t>
            </a:r>
          </a:p>
          <a:p>
            <a:r>
              <a:rPr lang="en-US" dirty="0" smtClean="0"/>
              <a:t>}</a:t>
            </a:r>
            <a:endParaRPr lang="ru-RU" dirty="0" smtClean="0"/>
          </a:p>
          <a:p>
            <a:endParaRPr lang="en-US" dirty="0" smtClean="0"/>
          </a:p>
          <a:p>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Идея решения: клиент-серверное построение</a:t>
            </a:r>
            <a:endParaRPr lang="ru-RU" dirty="0"/>
          </a:p>
        </p:txBody>
      </p:sp>
      <p:sp>
        <p:nvSpPr>
          <p:cNvPr id="5" name="Прямоугольник 4"/>
          <p:cNvSpPr/>
          <p:nvPr/>
        </p:nvSpPr>
        <p:spPr>
          <a:xfrm>
            <a:off x="2411760" y="1844824"/>
            <a:ext cx="338437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Большая программа</a:t>
            </a:r>
            <a:endParaRPr lang="ru-RU" dirty="0"/>
          </a:p>
        </p:txBody>
      </p:sp>
      <p:sp>
        <p:nvSpPr>
          <p:cNvPr id="6" name="Прямоугольник 5"/>
          <p:cNvSpPr/>
          <p:nvPr/>
        </p:nvSpPr>
        <p:spPr>
          <a:xfrm>
            <a:off x="1835696" y="5157192"/>
            <a:ext cx="1728192"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Программа клиент</a:t>
            </a:r>
            <a:endParaRPr lang="ru-RU" dirty="0"/>
          </a:p>
        </p:txBody>
      </p:sp>
      <p:sp>
        <p:nvSpPr>
          <p:cNvPr id="7" name="Прямоугольник 6"/>
          <p:cNvSpPr/>
          <p:nvPr/>
        </p:nvSpPr>
        <p:spPr>
          <a:xfrm>
            <a:off x="4932040" y="5157192"/>
            <a:ext cx="1368152"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Программа сервер/сервис</a:t>
            </a:r>
            <a:endParaRPr lang="ru-RU" dirty="0"/>
          </a:p>
        </p:txBody>
      </p:sp>
      <p:sp>
        <p:nvSpPr>
          <p:cNvPr id="8" name="Прямоугольник 7"/>
          <p:cNvSpPr/>
          <p:nvPr/>
        </p:nvSpPr>
        <p:spPr>
          <a:xfrm>
            <a:off x="1979712" y="3429000"/>
            <a:ext cx="1728192"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Программа</a:t>
            </a:r>
            <a:endParaRPr lang="ru-RU" dirty="0"/>
          </a:p>
        </p:txBody>
      </p:sp>
      <p:sp>
        <p:nvSpPr>
          <p:cNvPr id="9" name="Прямоугольник 8"/>
          <p:cNvSpPr/>
          <p:nvPr/>
        </p:nvSpPr>
        <p:spPr>
          <a:xfrm>
            <a:off x="4211960" y="3284984"/>
            <a:ext cx="7200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4211960" y="4005064"/>
            <a:ext cx="7200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2" name="Прямая соединительная линия 11"/>
          <p:cNvCxnSpPr>
            <a:stCxn id="8" idx="3"/>
            <a:endCxn id="9" idx="1"/>
          </p:cNvCxnSpPr>
          <p:nvPr/>
        </p:nvCxnSpPr>
        <p:spPr>
          <a:xfrm flipV="1">
            <a:off x="3707904" y="3573016"/>
            <a:ext cx="504056" cy="432048"/>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Прямая соединительная линия 15"/>
          <p:cNvCxnSpPr>
            <a:stCxn id="8" idx="3"/>
            <a:endCxn id="10" idx="1"/>
          </p:cNvCxnSpPr>
          <p:nvPr/>
        </p:nvCxnSpPr>
        <p:spPr>
          <a:xfrm>
            <a:off x="3707904" y="4005064"/>
            <a:ext cx="504056" cy="288032"/>
          </a:xfrm>
          <a:prstGeom prst="line">
            <a:avLst/>
          </a:prstGeom>
        </p:spPr>
        <p:style>
          <a:lnRef idx="3">
            <a:schemeClr val="accent2"/>
          </a:lnRef>
          <a:fillRef idx="0">
            <a:schemeClr val="accent2"/>
          </a:fillRef>
          <a:effectRef idx="2">
            <a:schemeClr val="accent2"/>
          </a:effectRef>
          <a:fontRef idx="minor">
            <a:schemeClr val="tx1"/>
          </a:fontRef>
        </p:style>
      </p:cxnSp>
      <p:sp>
        <p:nvSpPr>
          <p:cNvPr id="23" name="TextBox 22"/>
          <p:cNvSpPr txBox="1"/>
          <p:nvPr/>
        </p:nvSpPr>
        <p:spPr>
          <a:xfrm>
            <a:off x="5148064" y="3429000"/>
            <a:ext cx="1728192" cy="646331"/>
          </a:xfrm>
          <a:prstGeom prst="rect">
            <a:avLst/>
          </a:prstGeom>
          <a:noFill/>
        </p:spPr>
        <p:txBody>
          <a:bodyPr wrap="square" rtlCol="0">
            <a:spAutoFit/>
          </a:bodyPr>
          <a:lstStyle/>
          <a:p>
            <a:r>
              <a:rPr lang="ru-RU" dirty="0" smtClean="0"/>
              <a:t>Библиотечные модули</a:t>
            </a:r>
            <a:endParaRPr lang="ru-RU" dirty="0"/>
          </a:p>
        </p:txBody>
      </p:sp>
      <p:cxnSp>
        <p:nvCxnSpPr>
          <p:cNvPr id="26" name="Скругленная соединительная линия 25"/>
          <p:cNvCxnSpPr>
            <a:endCxn id="7" idx="1"/>
          </p:cNvCxnSpPr>
          <p:nvPr/>
        </p:nvCxnSpPr>
        <p:spPr>
          <a:xfrm>
            <a:off x="3635896" y="5661248"/>
            <a:ext cx="1296144" cy="72008"/>
          </a:xfrm>
          <a:prstGeom prst="curvedConnector3">
            <a:avLst>
              <a:gd name="adj1" fmla="val 50000"/>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7" name="Скругленная соединительная линия 26"/>
          <p:cNvCxnSpPr>
            <a:endCxn id="6" idx="3"/>
          </p:cNvCxnSpPr>
          <p:nvPr/>
        </p:nvCxnSpPr>
        <p:spPr>
          <a:xfrm rot="10800000">
            <a:off x="3563888" y="5733256"/>
            <a:ext cx="1368152" cy="144016"/>
          </a:xfrm>
          <a:prstGeom prst="curvedConnector3">
            <a:avLst>
              <a:gd name="adj1" fmla="val 85733"/>
            </a:avLst>
          </a:prstGeom>
          <a:ln>
            <a:tailEnd type="arrow"/>
          </a:ln>
        </p:spPr>
        <p:style>
          <a:lnRef idx="3">
            <a:schemeClr val="accent6"/>
          </a:lnRef>
          <a:fillRef idx="0">
            <a:schemeClr val="accent6"/>
          </a:fillRef>
          <a:effectRef idx="2">
            <a:schemeClr val="accent6"/>
          </a:effectRef>
          <a:fontRef idx="minor">
            <a:schemeClr val="tx1"/>
          </a:fontRef>
        </p:style>
      </p:cxnSp>
      <p:sp>
        <p:nvSpPr>
          <p:cNvPr id="40" name="TextBox 39"/>
          <p:cNvSpPr txBox="1"/>
          <p:nvPr/>
        </p:nvSpPr>
        <p:spPr>
          <a:xfrm>
            <a:off x="2339752" y="6488668"/>
            <a:ext cx="3456384" cy="369332"/>
          </a:xfrm>
          <a:prstGeom prst="rect">
            <a:avLst/>
          </a:prstGeom>
          <a:noFill/>
        </p:spPr>
        <p:txBody>
          <a:bodyPr wrap="square" rtlCol="0">
            <a:spAutoFit/>
          </a:bodyPr>
          <a:lstStyle/>
          <a:p>
            <a:r>
              <a:rPr lang="ru-RU" dirty="0" smtClean="0"/>
              <a:t>Клиент-серверное построение</a:t>
            </a:r>
            <a:endParaRPr lang="ru-RU" dirty="0"/>
          </a:p>
        </p:txBody>
      </p:sp>
      <p:sp>
        <p:nvSpPr>
          <p:cNvPr id="43" name="Полилиния 42"/>
          <p:cNvSpPr/>
          <p:nvPr/>
        </p:nvSpPr>
        <p:spPr>
          <a:xfrm>
            <a:off x="3902044" y="1584356"/>
            <a:ext cx="271604" cy="1602464"/>
          </a:xfrm>
          <a:custGeom>
            <a:avLst/>
            <a:gdLst>
              <a:gd name="connsiteX0" fmla="*/ 153908 w 271604"/>
              <a:gd name="connsiteY0" fmla="*/ 0 h 1602464"/>
              <a:gd name="connsiteX1" fmla="*/ 117695 w 271604"/>
              <a:gd name="connsiteY1" fmla="*/ 18107 h 1602464"/>
              <a:gd name="connsiteX2" fmla="*/ 81481 w 271604"/>
              <a:gd name="connsiteY2" fmla="*/ 99589 h 1602464"/>
              <a:gd name="connsiteX3" fmla="*/ 54320 w 271604"/>
              <a:gd name="connsiteY3" fmla="*/ 144856 h 1602464"/>
              <a:gd name="connsiteX4" fmla="*/ 45267 w 271604"/>
              <a:gd name="connsiteY4" fmla="*/ 190123 h 1602464"/>
              <a:gd name="connsiteX5" fmla="*/ 36213 w 271604"/>
              <a:gd name="connsiteY5" fmla="*/ 217284 h 1602464"/>
              <a:gd name="connsiteX6" fmla="*/ 18106 w 271604"/>
              <a:gd name="connsiteY6" fmla="*/ 316872 h 1602464"/>
              <a:gd name="connsiteX7" fmla="*/ 0 w 271604"/>
              <a:gd name="connsiteY7" fmla="*/ 398353 h 1602464"/>
              <a:gd name="connsiteX8" fmla="*/ 9053 w 271604"/>
              <a:gd name="connsiteY8" fmla="*/ 534155 h 1602464"/>
              <a:gd name="connsiteX9" fmla="*/ 18106 w 271604"/>
              <a:gd name="connsiteY9" fmla="*/ 561315 h 1602464"/>
              <a:gd name="connsiteX10" fmla="*/ 54320 w 271604"/>
              <a:gd name="connsiteY10" fmla="*/ 597529 h 1602464"/>
              <a:gd name="connsiteX11" fmla="*/ 81481 w 271604"/>
              <a:gd name="connsiteY11" fmla="*/ 615636 h 1602464"/>
              <a:gd name="connsiteX12" fmla="*/ 117695 w 271604"/>
              <a:gd name="connsiteY12" fmla="*/ 642796 h 1602464"/>
              <a:gd name="connsiteX13" fmla="*/ 190122 w 271604"/>
              <a:gd name="connsiteY13" fmla="*/ 688064 h 1602464"/>
              <a:gd name="connsiteX14" fmla="*/ 217283 w 271604"/>
              <a:gd name="connsiteY14" fmla="*/ 715224 h 1602464"/>
              <a:gd name="connsiteX15" fmla="*/ 253497 w 271604"/>
              <a:gd name="connsiteY15" fmla="*/ 742385 h 1602464"/>
              <a:gd name="connsiteX16" fmla="*/ 271604 w 271604"/>
              <a:gd name="connsiteY16" fmla="*/ 769545 h 1602464"/>
              <a:gd name="connsiteX17" fmla="*/ 262550 w 271604"/>
              <a:gd name="connsiteY17" fmla="*/ 1013989 h 1602464"/>
              <a:gd name="connsiteX18" fmla="*/ 244443 w 271604"/>
              <a:gd name="connsiteY18" fmla="*/ 1059256 h 1602464"/>
              <a:gd name="connsiteX19" fmla="*/ 226336 w 271604"/>
              <a:gd name="connsiteY19" fmla="*/ 1113577 h 1602464"/>
              <a:gd name="connsiteX20" fmla="*/ 208229 w 271604"/>
              <a:gd name="connsiteY20" fmla="*/ 1158844 h 1602464"/>
              <a:gd name="connsiteX21" fmla="*/ 190122 w 271604"/>
              <a:gd name="connsiteY21" fmla="*/ 1213165 h 1602464"/>
              <a:gd name="connsiteX22" fmla="*/ 181069 w 271604"/>
              <a:gd name="connsiteY22" fmla="*/ 1240325 h 1602464"/>
              <a:gd name="connsiteX23" fmla="*/ 153908 w 271604"/>
              <a:gd name="connsiteY23" fmla="*/ 1294646 h 1602464"/>
              <a:gd name="connsiteX24" fmla="*/ 144855 w 271604"/>
              <a:gd name="connsiteY24" fmla="*/ 1403288 h 1602464"/>
              <a:gd name="connsiteX25" fmla="*/ 126748 w 271604"/>
              <a:gd name="connsiteY25" fmla="*/ 1430448 h 1602464"/>
              <a:gd name="connsiteX26" fmla="*/ 117695 w 271604"/>
              <a:gd name="connsiteY26" fmla="*/ 1466662 h 1602464"/>
              <a:gd name="connsiteX27" fmla="*/ 99588 w 271604"/>
              <a:gd name="connsiteY27" fmla="*/ 1493822 h 1602464"/>
              <a:gd name="connsiteX28" fmla="*/ 90534 w 271604"/>
              <a:gd name="connsiteY28" fmla="*/ 1520983 h 1602464"/>
              <a:gd name="connsiteX29" fmla="*/ 45267 w 271604"/>
              <a:gd name="connsiteY29" fmla="*/ 1584357 h 1602464"/>
              <a:gd name="connsiteX30" fmla="*/ 36213 w 271604"/>
              <a:gd name="connsiteY30" fmla="*/ 1602464 h 16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1604" h="1602464">
                <a:moveTo>
                  <a:pt x="153908" y="0"/>
                </a:moveTo>
                <a:cubicBezTo>
                  <a:pt x="141837" y="6036"/>
                  <a:pt x="128063" y="9467"/>
                  <a:pt x="117695" y="18107"/>
                </a:cubicBezTo>
                <a:cubicBezTo>
                  <a:pt x="92301" y="39269"/>
                  <a:pt x="97240" y="73324"/>
                  <a:pt x="81481" y="99589"/>
                </a:cubicBezTo>
                <a:lnTo>
                  <a:pt x="54320" y="144856"/>
                </a:lnTo>
                <a:cubicBezTo>
                  <a:pt x="51302" y="159945"/>
                  <a:pt x="48999" y="175195"/>
                  <a:pt x="45267" y="190123"/>
                </a:cubicBezTo>
                <a:cubicBezTo>
                  <a:pt x="42952" y="199381"/>
                  <a:pt x="38528" y="208026"/>
                  <a:pt x="36213" y="217284"/>
                </a:cubicBezTo>
                <a:cubicBezTo>
                  <a:pt x="28763" y="247086"/>
                  <a:pt x="23484" y="287295"/>
                  <a:pt x="18106" y="316872"/>
                </a:cubicBezTo>
                <a:cubicBezTo>
                  <a:pt x="10443" y="359020"/>
                  <a:pt x="9688" y="359599"/>
                  <a:pt x="0" y="398353"/>
                </a:cubicBezTo>
                <a:cubicBezTo>
                  <a:pt x="3018" y="443620"/>
                  <a:pt x="4043" y="489065"/>
                  <a:pt x="9053" y="534155"/>
                </a:cubicBezTo>
                <a:cubicBezTo>
                  <a:pt x="10107" y="543640"/>
                  <a:pt x="12559" y="553550"/>
                  <a:pt x="18106" y="561315"/>
                </a:cubicBezTo>
                <a:cubicBezTo>
                  <a:pt x="28029" y="575207"/>
                  <a:pt x="41358" y="586419"/>
                  <a:pt x="54320" y="597529"/>
                </a:cubicBezTo>
                <a:cubicBezTo>
                  <a:pt x="62582" y="604610"/>
                  <a:pt x="72627" y="609312"/>
                  <a:pt x="81481" y="615636"/>
                </a:cubicBezTo>
                <a:cubicBezTo>
                  <a:pt x="93760" y="624406"/>
                  <a:pt x="106339" y="632860"/>
                  <a:pt x="117695" y="642796"/>
                </a:cubicBezTo>
                <a:cubicBezTo>
                  <a:pt x="171710" y="690060"/>
                  <a:pt x="130784" y="673229"/>
                  <a:pt x="190122" y="688064"/>
                </a:cubicBezTo>
                <a:cubicBezTo>
                  <a:pt x="199176" y="697117"/>
                  <a:pt x="207562" y="706892"/>
                  <a:pt x="217283" y="715224"/>
                </a:cubicBezTo>
                <a:cubicBezTo>
                  <a:pt x="228740" y="725044"/>
                  <a:pt x="242827" y="731715"/>
                  <a:pt x="253497" y="742385"/>
                </a:cubicBezTo>
                <a:cubicBezTo>
                  <a:pt x="261191" y="750079"/>
                  <a:pt x="265568" y="760492"/>
                  <a:pt x="271604" y="769545"/>
                </a:cubicBezTo>
                <a:cubicBezTo>
                  <a:pt x="268586" y="851026"/>
                  <a:pt x="270161" y="932808"/>
                  <a:pt x="262550" y="1013989"/>
                </a:cubicBezTo>
                <a:cubicBezTo>
                  <a:pt x="261033" y="1030169"/>
                  <a:pt x="249997" y="1043983"/>
                  <a:pt x="244443" y="1059256"/>
                </a:cubicBezTo>
                <a:cubicBezTo>
                  <a:pt x="237920" y="1077193"/>
                  <a:pt x="233425" y="1095856"/>
                  <a:pt x="226336" y="1113577"/>
                </a:cubicBezTo>
                <a:cubicBezTo>
                  <a:pt x="220300" y="1128666"/>
                  <a:pt x="213783" y="1143571"/>
                  <a:pt x="208229" y="1158844"/>
                </a:cubicBezTo>
                <a:cubicBezTo>
                  <a:pt x="201706" y="1176781"/>
                  <a:pt x="196158" y="1195058"/>
                  <a:pt x="190122" y="1213165"/>
                </a:cubicBezTo>
                <a:cubicBezTo>
                  <a:pt x="187104" y="1222218"/>
                  <a:pt x="186362" y="1232385"/>
                  <a:pt x="181069" y="1240325"/>
                </a:cubicBezTo>
                <a:cubicBezTo>
                  <a:pt x="157668" y="1275426"/>
                  <a:pt x="166403" y="1257163"/>
                  <a:pt x="153908" y="1294646"/>
                </a:cubicBezTo>
                <a:cubicBezTo>
                  <a:pt x="150890" y="1330860"/>
                  <a:pt x="151982" y="1367654"/>
                  <a:pt x="144855" y="1403288"/>
                </a:cubicBezTo>
                <a:cubicBezTo>
                  <a:pt x="142721" y="1413958"/>
                  <a:pt x="131034" y="1420447"/>
                  <a:pt x="126748" y="1430448"/>
                </a:cubicBezTo>
                <a:cubicBezTo>
                  <a:pt x="121847" y="1441885"/>
                  <a:pt x="122596" y="1455225"/>
                  <a:pt x="117695" y="1466662"/>
                </a:cubicBezTo>
                <a:cubicBezTo>
                  <a:pt x="113409" y="1476663"/>
                  <a:pt x="104454" y="1484090"/>
                  <a:pt x="99588" y="1493822"/>
                </a:cubicBezTo>
                <a:cubicBezTo>
                  <a:pt x="95320" y="1502358"/>
                  <a:pt x="94802" y="1512447"/>
                  <a:pt x="90534" y="1520983"/>
                </a:cubicBezTo>
                <a:cubicBezTo>
                  <a:pt x="82438" y="1537174"/>
                  <a:pt x="53465" y="1572060"/>
                  <a:pt x="45267" y="1584357"/>
                </a:cubicBezTo>
                <a:cubicBezTo>
                  <a:pt x="41524" y="1589972"/>
                  <a:pt x="39231" y="1596428"/>
                  <a:pt x="36213" y="1602464"/>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ru-RU"/>
          </a:p>
        </p:txBody>
      </p:sp>
      <p:sp>
        <p:nvSpPr>
          <p:cNvPr id="44" name="TextBox 43"/>
          <p:cNvSpPr txBox="1"/>
          <p:nvPr/>
        </p:nvSpPr>
        <p:spPr>
          <a:xfrm>
            <a:off x="3707904" y="5373216"/>
            <a:ext cx="1152128" cy="369332"/>
          </a:xfrm>
          <a:prstGeom prst="rect">
            <a:avLst/>
          </a:prstGeom>
          <a:noFill/>
        </p:spPr>
        <p:txBody>
          <a:bodyPr wrap="square" rtlCol="0">
            <a:spAutoFit/>
          </a:bodyPr>
          <a:lstStyle/>
          <a:p>
            <a:r>
              <a:rPr lang="ru-RU" dirty="0" smtClean="0"/>
              <a:t>протокол</a:t>
            </a:r>
            <a:endParaRPr lang="ru-RU"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en-US" dirty="0" smtClean="0"/>
              <a:t>MVC (2)</a:t>
            </a:r>
            <a:endParaRPr lang="ru-RU" dirty="0"/>
          </a:p>
        </p:txBody>
      </p:sp>
      <p:sp>
        <p:nvSpPr>
          <p:cNvPr id="4" name="TextBox 3"/>
          <p:cNvSpPr txBox="1"/>
          <p:nvPr/>
        </p:nvSpPr>
        <p:spPr>
          <a:xfrm>
            <a:off x="467544" y="1124744"/>
            <a:ext cx="8136904" cy="4247317"/>
          </a:xfrm>
          <a:prstGeom prst="rect">
            <a:avLst/>
          </a:prstGeom>
          <a:noFill/>
        </p:spPr>
        <p:txBody>
          <a:bodyPr wrap="square" rtlCol="0">
            <a:spAutoFit/>
          </a:bodyPr>
          <a:lstStyle/>
          <a:p>
            <a:r>
              <a:rPr lang="en-US" dirty="0" smtClean="0"/>
              <a:t>// </a:t>
            </a:r>
            <a:r>
              <a:rPr lang="ru-RU" dirty="0" smtClean="0"/>
              <a:t>Модель</a:t>
            </a:r>
          </a:p>
          <a:p>
            <a:r>
              <a:rPr lang="en-US" dirty="0" smtClean="0"/>
              <a:t>using </a:t>
            </a:r>
            <a:r>
              <a:rPr lang="en-US" dirty="0" err="1" smtClean="0"/>
              <a:t>System.ComponentModel.DataAnnotations</a:t>
            </a:r>
            <a:r>
              <a:rPr lang="en-US" dirty="0" smtClean="0"/>
              <a:t>;</a:t>
            </a:r>
          </a:p>
          <a:p>
            <a:r>
              <a:rPr lang="en-US" dirty="0" smtClean="0"/>
              <a:t>public class </a:t>
            </a:r>
            <a:r>
              <a:rPr lang="en-US" dirty="0" err="1" smtClean="0"/>
              <a:t>LoginViewModel</a:t>
            </a:r>
            <a:endParaRPr lang="en-US" dirty="0" smtClean="0"/>
          </a:p>
          <a:p>
            <a:r>
              <a:rPr lang="en-US" dirty="0" smtClean="0"/>
              <a:t>{</a:t>
            </a:r>
          </a:p>
          <a:p>
            <a:r>
              <a:rPr lang="en-US" dirty="0" smtClean="0"/>
              <a:t>    [Required]</a:t>
            </a:r>
          </a:p>
          <a:p>
            <a:r>
              <a:rPr lang="en-US" dirty="0" smtClean="0"/>
              <a:t>    [</a:t>
            </a:r>
            <a:r>
              <a:rPr lang="en-US" dirty="0" err="1" smtClean="0"/>
              <a:t>EmailAddress</a:t>
            </a:r>
            <a:r>
              <a:rPr lang="en-US" dirty="0" smtClean="0"/>
              <a:t>]</a:t>
            </a:r>
          </a:p>
          <a:p>
            <a:r>
              <a:rPr lang="en-US" dirty="0" smtClean="0"/>
              <a:t>    public string Email { get; set; }</a:t>
            </a:r>
          </a:p>
          <a:p>
            <a:endParaRPr lang="en-US" dirty="0" smtClean="0"/>
          </a:p>
          <a:p>
            <a:r>
              <a:rPr lang="en-US" dirty="0" smtClean="0"/>
              <a:t>    [Required]</a:t>
            </a:r>
          </a:p>
          <a:p>
            <a:r>
              <a:rPr lang="en-US" dirty="0" smtClean="0"/>
              <a:t>    [</a:t>
            </a:r>
            <a:r>
              <a:rPr lang="en-US" dirty="0" err="1" smtClean="0"/>
              <a:t>DataType</a:t>
            </a:r>
            <a:r>
              <a:rPr lang="en-US" dirty="0" smtClean="0"/>
              <a:t>(</a:t>
            </a:r>
            <a:r>
              <a:rPr lang="en-US" dirty="0" err="1" smtClean="0"/>
              <a:t>DataType.Password</a:t>
            </a:r>
            <a:r>
              <a:rPr lang="en-US" dirty="0" smtClean="0"/>
              <a:t>)]</a:t>
            </a:r>
          </a:p>
          <a:p>
            <a:r>
              <a:rPr lang="en-US" dirty="0" smtClean="0"/>
              <a:t>    public string Password { get; set; }</a:t>
            </a:r>
          </a:p>
          <a:p>
            <a:endParaRPr lang="en-US" dirty="0" smtClean="0"/>
          </a:p>
          <a:p>
            <a:r>
              <a:rPr lang="en-US" dirty="0" smtClean="0"/>
              <a:t>    [Display(Name = "Remember me?")]</a:t>
            </a:r>
          </a:p>
          <a:p>
            <a:r>
              <a:rPr lang="en-US" dirty="0" smtClean="0"/>
              <a:t>    public </a:t>
            </a:r>
            <a:r>
              <a:rPr lang="en-US" dirty="0" err="1" smtClean="0"/>
              <a:t>bool</a:t>
            </a:r>
            <a:r>
              <a:rPr lang="en-US" dirty="0" smtClean="0"/>
              <a:t> </a:t>
            </a:r>
            <a:r>
              <a:rPr lang="en-US" dirty="0" err="1" smtClean="0"/>
              <a:t>RememberMe</a:t>
            </a:r>
            <a:r>
              <a:rPr lang="en-US" dirty="0" smtClean="0"/>
              <a:t> { get; set; }</a:t>
            </a:r>
          </a:p>
          <a:p>
            <a:r>
              <a:rPr lang="en-US" dirty="0" smtClean="0"/>
              <a:t>}</a:t>
            </a:r>
            <a:endParaRPr lang="ru-RU"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en-US" dirty="0" smtClean="0"/>
              <a:t>MVC (</a:t>
            </a:r>
            <a:r>
              <a:rPr lang="ru-RU" dirty="0" smtClean="0"/>
              <a:t>3</a:t>
            </a:r>
            <a:r>
              <a:rPr lang="en-US" dirty="0" smtClean="0"/>
              <a:t>)</a:t>
            </a:r>
            <a:endParaRPr lang="ru-RU" dirty="0"/>
          </a:p>
        </p:txBody>
      </p:sp>
      <p:sp>
        <p:nvSpPr>
          <p:cNvPr id="4" name="TextBox 3"/>
          <p:cNvSpPr txBox="1"/>
          <p:nvPr/>
        </p:nvSpPr>
        <p:spPr>
          <a:xfrm>
            <a:off x="467544" y="1124744"/>
            <a:ext cx="8136904" cy="2862322"/>
          </a:xfrm>
          <a:prstGeom prst="rect">
            <a:avLst/>
          </a:prstGeom>
          <a:noFill/>
        </p:spPr>
        <p:txBody>
          <a:bodyPr wrap="square" rtlCol="0">
            <a:spAutoFit/>
          </a:bodyPr>
          <a:lstStyle/>
          <a:p>
            <a:r>
              <a:rPr lang="en-US" dirty="0" smtClean="0"/>
              <a:t>// </a:t>
            </a:r>
            <a:r>
              <a:rPr lang="ru-RU" dirty="0" smtClean="0"/>
              <a:t>Образ страницы, </a:t>
            </a:r>
            <a:r>
              <a:rPr lang="en-US" dirty="0" smtClean="0"/>
              <a:t>View</a:t>
            </a:r>
          </a:p>
          <a:p>
            <a:endParaRPr lang="en-US" dirty="0" smtClean="0"/>
          </a:p>
          <a:p>
            <a:r>
              <a:rPr lang="en-US" dirty="0" smtClean="0"/>
              <a:t>@model </a:t>
            </a:r>
            <a:r>
              <a:rPr lang="en-US" dirty="0" err="1" smtClean="0"/>
              <a:t>IEnumerable</a:t>
            </a:r>
            <a:r>
              <a:rPr lang="en-US" dirty="0" smtClean="0"/>
              <a:t>&lt;Product&gt;</a:t>
            </a:r>
          </a:p>
          <a:p>
            <a:r>
              <a:rPr lang="en-US" dirty="0" smtClean="0"/>
              <a:t>&lt;</a:t>
            </a:r>
            <a:r>
              <a:rPr lang="en-US" dirty="0" err="1" smtClean="0"/>
              <a:t>ul</a:t>
            </a:r>
            <a:r>
              <a:rPr lang="en-US" dirty="0" smtClean="0"/>
              <a:t>&gt;</a:t>
            </a:r>
          </a:p>
          <a:p>
            <a:r>
              <a:rPr lang="en-US" dirty="0" smtClean="0"/>
              <a:t>    @</a:t>
            </a:r>
            <a:r>
              <a:rPr lang="en-US" dirty="0" err="1" smtClean="0"/>
              <a:t>foreach</a:t>
            </a:r>
            <a:r>
              <a:rPr lang="en-US" dirty="0" smtClean="0"/>
              <a:t> (Product p in Model)</a:t>
            </a:r>
          </a:p>
          <a:p>
            <a:r>
              <a:rPr lang="en-US" dirty="0" smtClean="0"/>
              <a:t>    {</a:t>
            </a:r>
          </a:p>
          <a:p>
            <a:r>
              <a:rPr lang="en-US" dirty="0" smtClean="0"/>
              <a:t>        &lt;</a:t>
            </a:r>
            <a:r>
              <a:rPr lang="en-US" dirty="0" err="1" smtClean="0"/>
              <a:t>li</a:t>
            </a:r>
            <a:r>
              <a:rPr lang="en-US" dirty="0" smtClean="0"/>
              <a:t>&gt;@</a:t>
            </a:r>
            <a:r>
              <a:rPr lang="en-US" dirty="0" err="1" smtClean="0"/>
              <a:t>p.Name</a:t>
            </a:r>
            <a:r>
              <a:rPr lang="en-US" dirty="0" smtClean="0"/>
              <a:t>&lt;/</a:t>
            </a:r>
            <a:r>
              <a:rPr lang="en-US" dirty="0" err="1" smtClean="0"/>
              <a:t>li</a:t>
            </a:r>
            <a:r>
              <a:rPr lang="en-US" dirty="0" smtClean="0"/>
              <a:t>&gt;</a:t>
            </a:r>
          </a:p>
          <a:p>
            <a:r>
              <a:rPr lang="en-US" dirty="0" smtClean="0"/>
              <a:t>    }</a:t>
            </a:r>
          </a:p>
          <a:p>
            <a:r>
              <a:rPr lang="en-US" dirty="0" smtClean="0"/>
              <a:t>&lt;/</a:t>
            </a:r>
            <a:r>
              <a:rPr lang="en-US" dirty="0" err="1" smtClean="0"/>
              <a:t>ul</a:t>
            </a:r>
            <a:r>
              <a:rPr lang="en-US" dirty="0" smtClean="0"/>
              <a:t>&gt;</a:t>
            </a:r>
          </a:p>
          <a:p>
            <a:endParaRPr lang="ru-RU"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Autofit/>
          </a:bodyPr>
          <a:lstStyle/>
          <a:p>
            <a:r>
              <a:rPr lang="ru-RU" sz="3200" dirty="0" smtClean="0"/>
              <a:t>Лекция 5. Программирование клиента (браузера)</a:t>
            </a:r>
            <a:endParaRPr lang="ru-RU" sz="3200" dirty="0"/>
          </a:p>
        </p:txBody>
      </p:sp>
      <p:grpSp>
        <p:nvGrpSpPr>
          <p:cNvPr id="12" name="Группа 11"/>
          <p:cNvGrpSpPr/>
          <p:nvPr/>
        </p:nvGrpSpPr>
        <p:grpSpPr>
          <a:xfrm>
            <a:off x="827584" y="980728"/>
            <a:ext cx="3744416" cy="1296144"/>
            <a:chOff x="827584" y="980728"/>
            <a:chExt cx="4176464" cy="1512168"/>
          </a:xfrm>
        </p:grpSpPr>
        <p:sp>
          <p:nvSpPr>
            <p:cNvPr id="4" name="Прямоугольник 3"/>
            <p:cNvSpPr/>
            <p:nvPr/>
          </p:nvSpPr>
          <p:spPr>
            <a:xfrm>
              <a:off x="3491880" y="1052736"/>
              <a:ext cx="1512168"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nvGrpSpPr>
            <p:cNvPr id="5" name="Группа 4"/>
            <p:cNvGrpSpPr/>
            <p:nvPr/>
          </p:nvGrpSpPr>
          <p:grpSpPr>
            <a:xfrm>
              <a:off x="827584" y="980728"/>
              <a:ext cx="1296144" cy="1440160"/>
              <a:chOff x="611560" y="4437112"/>
              <a:chExt cx="1296144" cy="1440160"/>
            </a:xfrm>
          </p:grpSpPr>
          <p:sp>
            <p:nvSpPr>
              <p:cNvPr id="6" name="Скругленный прямоугольник 5"/>
              <p:cNvSpPr/>
              <p:nvPr/>
            </p:nvSpPr>
            <p:spPr>
              <a:xfrm>
                <a:off x="683568" y="4437112"/>
                <a:ext cx="1224136" cy="108012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7" name="Параллелограмм 6"/>
              <p:cNvSpPr/>
              <p:nvPr/>
            </p:nvSpPr>
            <p:spPr>
              <a:xfrm>
                <a:off x="611560" y="5517232"/>
                <a:ext cx="1224136" cy="360040"/>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grpSp>
        <p:cxnSp>
          <p:nvCxnSpPr>
            <p:cNvPr id="8" name="Прямая со стрелкой 7"/>
            <p:cNvCxnSpPr/>
            <p:nvPr/>
          </p:nvCxnSpPr>
          <p:spPr>
            <a:xfrm>
              <a:off x="2123728" y="1772816"/>
              <a:ext cx="1368152"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9" name="TextBox 8"/>
            <p:cNvSpPr txBox="1"/>
            <p:nvPr/>
          </p:nvSpPr>
          <p:spPr>
            <a:xfrm>
              <a:off x="2195736" y="1484784"/>
              <a:ext cx="1152128" cy="394980"/>
            </a:xfrm>
            <a:prstGeom prst="rect">
              <a:avLst/>
            </a:prstGeom>
            <a:noFill/>
          </p:spPr>
          <p:txBody>
            <a:bodyPr wrap="square" rtlCol="0">
              <a:spAutoFit/>
            </a:bodyPr>
            <a:lstStyle/>
            <a:p>
              <a:r>
                <a:rPr lang="en-US" sz="1600" dirty="0" smtClean="0"/>
                <a:t>http/html</a:t>
              </a:r>
              <a:endParaRPr lang="ru-RU" sz="1600" dirty="0"/>
            </a:p>
          </p:txBody>
        </p:sp>
        <p:sp>
          <p:nvSpPr>
            <p:cNvPr id="10" name="Выгнутая вправо стрелка 9"/>
            <p:cNvSpPr/>
            <p:nvPr/>
          </p:nvSpPr>
          <p:spPr>
            <a:xfrm>
              <a:off x="3707904" y="1484784"/>
              <a:ext cx="576064" cy="720080"/>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ru-RU">
                <a:solidFill>
                  <a:schemeClr val="tx1"/>
                </a:solidFill>
              </a:endParaRPr>
            </a:p>
          </p:txBody>
        </p:sp>
      </p:grpSp>
      <p:sp>
        <p:nvSpPr>
          <p:cNvPr id="11" name="TextBox 10"/>
          <p:cNvSpPr txBox="1"/>
          <p:nvPr/>
        </p:nvSpPr>
        <p:spPr>
          <a:xfrm>
            <a:off x="2483768" y="2333685"/>
            <a:ext cx="6660232" cy="4154984"/>
          </a:xfrm>
          <a:prstGeom prst="rect">
            <a:avLst/>
          </a:prstGeom>
          <a:noFill/>
        </p:spPr>
        <p:txBody>
          <a:bodyPr wrap="square" rtlCol="0">
            <a:spAutoFit/>
          </a:bodyPr>
          <a:lstStyle/>
          <a:p>
            <a:r>
              <a:rPr lang="en-US" sz="1200" dirty="0" smtClean="0">
                <a:latin typeface="Courier New" pitchFamily="49" charset="0"/>
                <a:cs typeface="Courier New" pitchFamily="49" charset="0"/>
              </a:rPr>
              <a:t>&lt;!DOCTYPE html&gt;</a:t>
            </a:r>
          </a:p>
          <a:p>
            <a:r>
              <a:rPr lang="en-US" sz="1200" dirty="0" smtClean="0">
                <a:latin typeface="Courier New" pitchFamily="49" charset="0"/>
                <a:cs typeface="Courier New" pitchFamily="49" charset="0"/>
              </a:rPr>
              <a:t>&lt;html&gt;</a:t>
            </a:r>
          </a:p>
          <a:p>
            <a:r>
              <a:rPr lang="en-US" sz="1200" dirty="0" smtClean="0">
                <a:latin typeface="Courier New" pitchFamily="49" charset="0"/>
                <a:cs typeface="Courier New" pitchFamily="49" charset="0"/>
              </a:rPr>
              <a:t>&lt;head&gt;</a:t>
            </a:r>
          </a:p>
          <a:p>
            <a:r>
              <a:rPr lang="en-US" sz="1200" dirty="0" smtClean="0">
                <a:latin typeface="Courier New" pitchFamily="49" charset="0"/>
                <a:cs typeface="Courier New" pitchFamily="49" charset="0"/>
              </a:rPr>
              <a:t>    &lt;title&gt;</a:t>
            </a:r>
            <a:r>
              <a:rPr lang="en-US" sz="1200" dirty="0" err="1" smtClean="0">
                <a:latin typeface="Courier New" pitchFamily="49" charset="0"/>
                <a:cs typeface="Courier New" pitchFamily="49" charset="0"/>
              </a:rPr>
              <a:t>getElementById</a:t>
            </a:r>
            <a:r>
              <a:rPr lang="en-US" sz="1200" dirty="0" smtClean="0">
                <a:latin typeface="Courier New" pitchFamily="49" charset="0"/>
                <a:cs typeface="Courier New" pitchFamily="49" charset="0"/>
              </a:rPr>
              <a:t> example&lt;/title&gt;</a:t>
            </a:r>
          </a:p>
          <a:p>
            <a:r>
              <a:rPr lang="en-US" sz="1200" dirty="0" smtClean="0">
                <a:latin typeface="Courier New" pitchFamily="49" charset="0"/>
                <a:cs typeface="Courier New" pitchFamily="49" charset="0"/>
              </a:rPr>
              <a:t>    &lt;script&gt;</a:t>
            </a:r>
          </a:p>
          <a:p>
            <a:r>
              <a:rPr lang="en-US" sz="1200" dirty="0" smtClean="0">
                <a:latin typeface="Courier New" pitchFamily="49" charset="0"/>
                <a:cs typeface="Courier New" pitchFamily="49" charset="0"/>
              </a:rPr>
              <a:t>        function </a:t>
            </a:r>
            <a:r>
              <a:rPr lang="en-US" sz="1200" dirty="0" err="1" smtClean="0">
                <a:latin typeface="Courier New" pitchFamily="49" charset="0"/>
                <a:cs typeface="Courier New" pitchFamily="49" charset="0"/>
              </a:rPr>
              <a:t>changeColor</a:t>
            </a:r>
            <a:r>
              <a:rPr lang="en-US" sz="1200" dirty="0" smtClean="0">
                <a:latin typeface="Courier New" pitchFamily="49" charset="0"/>
                <a:cs typeface="Courier New" pitchFamily="49" charset="0"/>
              </a:rPr>
              <a:t>(</a:t>
            </a:r>
            <a:r>
              <a:rPr lang="en-US" sz="1200" dirty="0" err="1" smtClean="0">
                <a:latin typeface="Courier New" pitchFamily="49" charset="0"/>
                <a:cs typeface="Courier New" pitchFamily="49" charset="0"/>
              </a:rPr>
              <a:t>newColor</a:t>
            </a:r>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var</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elem</a:t>
            </a:r>
            <a:r>
              <a:rPr lang="en-US" sz="1200" dirty="0" smtClean="0">
                <a:latin typeface="Courier New" pitchFamily="49" charset="0"/>
                <a:cs typeface="Courier New" pitchFamily="49" charset="0"/>
              </a:rPr>
              <a:t> = </a:t>
            </a:r>
            <a:r>
              <a:rPr lang="en-US" sz="1200" dirty="0" err="1" smtClean="0">
                <a:latin typeface="Courier New" pitchFamily="49" charset="0"/>
                <a:cs typeface="Courier New" pitchFamily="49" charset="0"/>
              </a:rPr>
              <a:t>document.getElementById</a:t>
            </a:r>
            <a:r>
              <a:rPr lang="en-US" sz="1200" dirty="0" smtClean="0">
                <a:latin typeface="Courier New" pitchFamily="49" charset="0"/>
                <a:cs typeface="Courier New" pitchFamily="49" charset="0"/>
              </a:rPr>
              <a:t>("para1");</a:t>
            </a:r>
          </a:p>
          <a:p>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elem.style.color</a:t>
            </a:r>
            <a:r>
              <a:rPr lang="en-US" sz="1200" dirty="0" smtClean="0">
                <a:latin typeface="Courier New" pitchFamily="49" charset="0"/>
                <a:cs typeface="Courier New" pitchFamily="49" charset="0"/>
              </a:rPr>
              <a:t> = </a:t>
            </a:r>
            <a:r>
              <a:rPr lang="en-US" sz="1200" dirty="0" err="1" smtClean="0">
                <a:latin typeface="Courier New" pitchFamily="49" charset="0"/>
                <a:cs typeface="Courier New" pitchFamily="49" charset="0"/>
              </a:rPr>
              <a:t>newColor</a:t>
            </a:r>
            <a:r>
              <a:rPr lang="en-US" sz="1200" dirty="0" smtClean="0">
                <a:latin typeface="Courier New" pitchFamily="49" charset="0"/>
                <a:cs typeface="Courier New" pitchFamily="49" charset="0"/>
              </a:rPr>
              <a:t>;</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        function </a:t>
            </a:r>
            <a:r>
              <a:rPr lang="en-US" sz="1200" dirty="0" err="1" smtClean="0">
                <a:latin typeface="Courier New" pitchFamily="49" charset="0"/>
                <a:cs typeface="Courier New" pitchFamily="49" charset="0"/>
              </a:rPr>
              <a:t>nText</a:t>
            </a:r>
            <a:r>
              <a:rPr lang="en-US" sz="1200" dirty="0" smtClean="0">
                <a:latin typeface="Courier New" pitchFamily="49" charset="0"/>
                <a:cs typeface="Courier New" pitchFamily="49" charset="0"/>
              </a:rPr>
              <a:t>(text) {</a:t>
            </a:r>
          </a:p>
          <a:p>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var</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elem</a:t>
            </a:r>
            <a:r>
              <a:rPr lang="en-US" sz="1200" dirty="0" smtClean="0">
                <a:latin typeface="Courier New" pitchFamily="49" charset="0"/>
                <a:cs typeface="Courier New" pitchFamily="49" charset="0"/>
              </a:rPr>
              <a:t> = </a:t>
            </a:r>
            <a:r>
              <a:rPr lang="en-US" sz="1200" dirty="0" err="1" smtClean="0">
                <a:latin typeface="Courier New" pitchFamily="49" charset="0"/>
                <a:cs typeface="Courier New" pitchFamily="49" charset="0"/>
              </a:rPr>
              <a:t>document.getElementById</a:t>
            </a:r>
            <a:r>
              <a:rPr lang="en-US" sz="1200" dirty="0" smtClean="0">
                <a:latin typeface="Courier New" pitchFamily="49" charset="0"/>
                <a:cs typeface="Courier New" pitchFamily="49" charset="0"/>
              </a:rPr>
              <a:t>("para1");</a:t>
            </a:r>
          </a:p>
          <a:p>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elem.innerText</a:t>
            </a:r>
            <a:r>
              <a:rPr lang="en-US" sz="1200" dirty="0" smtClean="0">
                <a:latin typeface="Courier New" pitchFamily="49" charset="0"/>
                <a:cs typeface="Courier New" pitchFamily="49" charset="0"/>
              </a:rPr>
              <a:t> = text;        }</a:t>
            </a:r>
          </a:p>
          <a:p>
            <a:r>
              <a:rPr lang="en-US" sz="1200" dirty="0" smtClean="0">
                <a:latin typeface="Courier New" pitchFamily="49" charset="0"/>
                <a:cs typeface="Courier New" pitchFamily="49" charset="0"/>
              </a:rPr>
              <a:t>    &lt;/script&gt;</a:t>
            </a:r>
          </a:p>
          <a:p>
            <a:r>
              <a:rPr lang="en-US" sz="1200" dirty="0" smtClean="0">
                <a:latin typeface="Courier New" pitchFamily="49" charset="0"/>
                <a:cs typeface="Courier New" pitchFamily="49" charset="0"/>
              </a:rPr>
              <a:t>&lt;/head&gt;</a:t>
            </a:r>
          </a:p>
          <a:p>
            <a:r>
              <a:rPr lang="en-US" sz="1200" dirty="0" smtClean="0">
                <a:latin typeface="Courier New" pitchFamily="49" charset="0"/>
                <a:cs typeface="Courier New" pitchFamily="49" charset="0"/>
              </a:rPr>
              <a:t>&lt;body&gt;</a:t>
            </a:r>
          </a:p>
          <a:p>
            <a:r>
              <a:rPr lang="en-US" sz="1200" dirty="0" smtClean="0">
                <a:latin typeface="Courier New" pitchFamily="49" charset="0"/>
                <a:cs typeface="Courier New" pitchFamily="49" charset="0"/>
              </a:rPr>
              <a:t>    &lt;p id="para1"&gt;Some text here&lt;/p&gt;</a:t>
            </a:r>
          </a:p>
          <a:p>
            <a:r>
              <a:rPr lang="en-US" sz="1200" dirty="0" smtClean="0">
                <a:latin typeface="Courier New" pitchFamily="49" charset="0"/>
                <a:cs typeface="Courier New" pitchFamily="49" charset="0"/>
              </a:rPr>
              <a:t>    &lt;div id="</a:t>
            </a:r>
            <a:r>
              <a:rPr lang="en-US" sz="1200" dirty="0" err="1" smtClean="0">
                <a:latin typeface="Courier New" pitchFamily="49" charset="0"/>
                <a:cs typeface="Courier New" pitchFamily="49" charset="0"/>
              </a:rPr>
              <a:t>textdiv</a:t>
            </a:r>
            <a:r>
              <a:rPr lang="en-US" sz="1200" dirty="0" smtClean="0">
                <a:latin typeface="Courier New" pitchFamily="49" charset="0"/>
                <a:cs typeface="Courier New" pitchFamily="49" charset="0"/>
              </a:rPr>
              <a:t>"&gt;</a:t>
            </a:r>
            <a:r>
              <a:rPr lang="ru-RU" sz="1200" dirty="0" smtClean="0">
                <a:latin typeface="Courier New" pitchFamily="49" charset="0"/>
                <a:cs typeface="Courier New" pitchFamily="49" charset="0"/>
              </a:rPr>
              <a:t>Это </a:t>
            </a:r>
            <a:r>
              <a:rPr lang="en-US" sz="1200" dirty="0" smtClean="0">
                <a:latin typeface="Courier New" pitchFamily="49" charset="0"/>
                <a:cs typeface="Courier New" pitchFamily="49" charset="0"/>
              </a:rPr>
              <a:t>div&lt;/div&gt;</a:t>
            </a:r>
          </a:p>
          <a:p>
            <a:r>
              <a:rPr lang="en-US" sz="1200" dirty="0" smtClean="0">
                <a:latin typeface="Courier New" pitchFamily="49" charset="0"/>
                <a:cs typeface="Courier New" pitchFamily="49" charset="0"/>
              </a:rPr>
              <a:t>    &lt;button </a:t>
            </a:r>
            <a:r>
              <a:rPr lang="en-US" sz="1200" dirty="0" err="1" smtClean="0">
                <a:latin typeface="Courier New" pitchFamily="49" charset="0"/>
                <a:cs typeface="Courier New" pitchFamily="49" charset="0"/>
              </a:rPr>
              <a:t>onclick</a:t>
            </a:r>
            <a:r>
              <a:rPr lang="en-US" sz="1200" dirty="0" smtClean="0">
                <a:latin typeface="Courier New" pitchFamily="49" charset="0"/>
                <a:cs typeface="Courier New" pitchFamily="49" charset="0"/>
              </a:rPr>
              <a:t>="</a:t>
            </a:r>
            <a:r>
              <a:rPr lang="en-US" sz="1200" dirty="0" err="1" smtClean="0">
                <a:latin typeface="Courier New" pitchFamily="49" charset="0"/>
                <a:cs typeface="Courier New" pitchFamily="49" charset="0"/>
              </a:rPr>
              <a:t>changeColor</a:t>
            </a:r>
            <a:r>
              <a:rPr lang="en-US" sz="1200" dirty="0" smtClean="0">
                <a:latin typeface="Courier New" pitchFamily="49" charset="0"/>
                <a:cs typeface="Courier New" pitchFamily="49" charset="0"/>
              </a:rPr>
              <a:t>('blue');"&gt;blue&lt;/button&gt;</a:t>
            </a:r>
          </a:p>
          <a:p>
            <a:r>
              <a:rPr lang="en-US" sz="1200" dirty="0" smtClean="0">
                <a:latin typeface="Courier New" pitchFamily="49" charset="0"/>
                <a:cs typeface="Courier New" pitchFamily="49" charset="0"/>
              </a:rPr>
              <a:t>    &lt;button </a:t>
            </a:r>
            <a:r>
              <a:rPr lang="en-US" sz="1200" dirty="0" err="1" smtClean="0">
                <a:latin typeface="Courier New" pitchFamily="49" charset="0"/>
                <a:cs typeface="Courier New" pitchFamily="49" charset="0"/>
              </a:rPr>
              <a:t>onclick</a:t>
            </a:r>
            <a:r>
              <a:rPr lang="en-US" sz="1200" dirty="0" smtClean="0">
                <a:latin typeface="Courier New" pitchFamily="49" charset="0"/>
                <a:cs typeface="Courier New" pitchFamily="49" charset="0"/>
              </a:rPr>
              <a:t>="</a:t>
            </a:r>
            <a:r>
              <a:rPr lang="en-US" sz="1200" dirty="0" err="1" smtClean="0">
                <a:latin typeface="Courier New" pitchFamily="49" charset="0"/>
                <a:cs typeface="Courier New" pitchFamily="49" charset="0"/>
              </a:rPr>
              <a:t>changeColor</a:t>
            </a:r>
            <a:r>
              <a:rPr lang="en-US" sz="1200" dirty="0" smtClean="0">
                <a:latin typeface="Courier New" pitchFamily="49" charset="0"/>
                <a:cs typeface="Courier New" pitchFamily="49" charset="0"/>
              </a:rPr>
              <a:t>('red');"&gt;red&lt;/button&gt;</a:t>
            </a:r>
          </a:p>
          <a:p>
            <a:r>
              <a:rPr lang="en-US" sz="1200" dirty="0" smtClean="0">
                <a:latin typeface="Courier New" pitchFamily="49" charset="0"/>
                <a:cs typeface="Courier New" pitchFamily="49" charset="0"/>
              </a:rPr>
              <a:t>    &lt;button </a:t>
            </a:r>
            <a:r>
              <a:rPr lang="en-US" sz="1200" dirty="0" err="1" smtClean="0">
                <a:latin typeface="Courier New" pitchFamily="49" charset="0"/>
                <a:cs typeface="Courier New" pitchFamily="49" charset="0"/>
              </a:rPr>
              <a:t>onclick</a:t>
            </a:r>
            <a:r>
              <a:rPr lang="en-US" sz="1200" dirty="0" smtClean="0">
                <a:latin typeface="Courier New" pitchFamily="49" charset="0"/>
                <a:cs typeface="Courier New" pitchFamily="49" charset="0"/>
              </a:rPr>
              <a:t>="</a:t>
            </a:r>
            <a:r>
              <a:rPr lang="en-US" sz="1200" dirty="0" err="1" smtClean="0">
                <a:latin typeface="Courier New" pitchFamily="49" charset="0"/>
                <a:cs typeface="Courier New" pitchFamily="49" charset="0"/>
              </a:rPr>
              <a:t>nText</a:t>
            </a:r>
            <a:r>
              <a:rPr lang="en-US" sz="1200" dirty="0" smtClean="0">
                <a:latin typeface="Courier New" pitchFamily="49" charset="0"/>
                <a:cs typeface="Courier New" pitchFamily="49" charset="0"/>
              </a:rPr>
              <a:t>('</a:t>
            </a:r>
            <a:r>
              <a:rPr lang="ru-RU" sz="1200" dirty="0" smtClean="0">
                <a:latin typeface="Courier New" pitchFamily="49" charset="0"/>
                <a:cs typeface="Courier New" pitchFamily="49" charset="0"/>
              </a:rPr>
              <a:t>Это новый текст');"&gt;нов. текст&lt;/</a:t>
            </a:r>
            <a:r>
              <a:rPr lang="en-US" sz="1200" dirty="0" smtClean="0">
                <a:latin typeface="Courier New" pitchFamily="49" charset="0"/>
                <a:cs typeface="Courier New" pitchFamily="49" charset="0"/>
              </a:rPr>
              <a:t>button&gt;</a:t>
            </a:r>
          </a:p>
          <a:p>
            <a:r>
              <a:rPr lang="en-US" sz="1200" dirty="0" smtClean="0">
                <a:latin typeface="Courier New" pitchFamily="49" charset="0"/>
                <a:cs typeface="Courier New" pitchFamily="49" charset="0"/>
              </a:rPr>
              <a:t>&lt;/body&gt;</a:t>
            </a:r>
          </a:p>
          <a:p>
            <a:r>
              <a:rPr lang="en-US" sz="1200" dirty="0" smtClean="0">
                <a:latin typeface="Courier New" pitchFamily="49" charset="0"/>
                <a:cs typeface="Courier New" pitchFamily="49" charset="0"/>
              </a:rPr>
              <a:t>&lt;/html&gt;</a:t>
            </a:r>
            <a:endParaRPr lang="ru-RU" sz="1200" dirty="0">
              <a:latin typeface="Courier New" pitchFamily="49" charset="0"/>
              <a:cs typeface="Courier New" pitchFamily="49" charset="0"/>
            </a:endParaRPr>
          </a:p>
        </p:txBody>
      </p:sp>
      <p:sp>
        <p:nvSpPr>
          <p:cNvPr id="13" name="Левая фигурная скобка 12"/>
          <p:cNvSpPr/>
          <p:nvPr/>
        </p:nvSpPr>
        <p:spPr>
          <a:xfrm>
            <a:off x="1979712" y="2564904"/>
            <a:ext cx="576064" cy="39604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5" name="Левая фигурная скобка 14"/>
          <p:cNvSpPr/>
          <p:nvPr/>
        </p:nvSpPr>
        <p:spPr>
          <a:xfrm>
            <a:off x="3131840" y="3284984"/>
            <a:ext cx="144016" cy="1440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18" name="Прямая со стрелкой 17"/>
          <p:cNvCxnSpPr/>
          <p:nvPr/>
        </p:nvCxnSpPr>
        <p:spPr>
          <a:xfrm flipV="1">
            <a:off x="539552" y="1700808"/>
            <a:ext cx="936104" cy="25922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9" name="TextBox 18"/>
          <p:cNvSpPr txBox="1"/>
          <p:nvPr/>
        </p:nvSpPr>
        <p:spPr>
          <a:xfrm>
            <a:off x="107504" y="1268760"/>
            <a:ext cx="1584176" cy="369332"/>
          </a:xfrm>
          <a:prstGeom prst="rect">
            <a:avLst/>
          </a:prstGeom>
          <a:noFill/>
        </p:spPr>
        <p:txBody>
          <a:bodyPr wrap="square" rtlCol="0">
            <a:spAutoFit/>
          </a:bodyPr>
          <a:lstStyle/>
          <a:p>
            <a:r>
              <a:rPr lang="ru-RU" dirty="0" smtClean="0"/>
              <a:t>визуализация</a:t>
            </a:r>
            <a:endParaRPr lang="ru-RU" dirty="0"/>
          </a:p>
        </p:txBody>
      </p:sp>
      <p:sp>
        <p:nvSpPr>
          <p:cNvPr id="20" name="Овал 19"/>
          <p:cNvSpPr/>
          <p:nvPr/>
        </p:nvSpPr>
        <p:spPr>
          <a:xfrm>
            <a:off x="251520" y="4293096"/>
            <a:ext cx="93610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DOM</a:t>
            </a:r>
            <a:endParaRPr lang="ru-RU" sz="1600" dirty="0" smtClean="0"/>
          </a:p>
        </p:txBody>
      </p:sp>
      <p:sp>
        <p:nvSpPr>
          <p:cNvPr id="21" name="Скругленный прямоугольник 20"/>
          <p:cNvSpPr/>
          <p:nvPr/>
        </p:nvSpPr>
        <p:spPr>
          <a:xfrm>
            <a:off x="1115616" y="3212976"/>
            <a:ext cx="1080120" cy="57606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Program</a:t>
            </a:r>
            <a:endParaRPr lang="ru-RU" dirty="0" smtClean="0"/>
          </a:p>
        </p:txBody>
      </p:sp>
      <p:cxnSp>
        <p:nvCxnSpPr>
          <p:cNvPr id="23" name="Прямая со стрелкой 22"/>
          <p:cNvCxnSpPr>
            <a:stCxn id="15" idx="1"/>
            <a:endCxn id="21" idx="3"/>
          </p:cNvCxnSpPr>
          <p:nvPr/>
        </p:nvCxnSpPr>
        <p:spPr>
          <a:xfrm flipH="1" flipV="1">
            <a:off x="2195736" y="3501008"/>
            <a:ext cx="936104" cy="50405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6" name="Стрелка влево 25"/>
          <p:cNvSpPr/>
          <p:nvPr/>
        </p:nvSpPr>
        <p:spPr>
          <a:xfrm>
            <a:off x="1187624" y="4509120"/>
            <a:ext cx="792088" cy="144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8" name="Прямая со стрелкой 27"/>
          <p:cNvCxnSpPr>
            <a:stCxn id="20" idx="0"/>
          </p:cNvCxnSpPr>
          <p:nvPr/>
        </p:nvCxnSpPr>
        <p:spPr>
          <a:xfrm flipV="1">
            <a:off x="719572" y="3789040"/>
            <a:ext cx="612068" cy="50405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Прямая со стрелкой 30"/>
          <p:cNvCxnSpPr/>
          <p:nvPr/>
        </p:nvCxnSpPr>
        <p:spPr>
          <a:xfrm flipH="1">
            <a:off x="1115616" y="3789040"/>
            <a:ext cx="792088" cy="57606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418058"/>
          </a:xfrm>
        </p:spPr>
        <p:txBody>
          <a:bodyPr>
            <a:normAutofit fontScale="90000"/>
          </a:bodyPr>
          <a:lstStyle/>
          <a:p>
            <a:r>
              <a:rPr lang="ru-RU" dirty="0" smtClean="0"/>
              <a:t>Особенности </a:t>
            </a:r>
            <a:r>
              <a:rPr lang="en-US" dirty="0" smtClean="0"/>
              <a:t>JavaScript</a:t>
            </a:r>
            <a:endParaRPr lang="ru-RU" dirty="0"/>
          </a:p>
        </p:txBody>
      </p:sp>
      <p:sp>
        <p:nvSpPr>
          <p:cNvPr id="4" name="TextBox 3"/>
          <p:cNvSpPr txBox="1"/>
          <p:nvPr/>
        </p:nvSpPr>
        <p:spPr>
          <a:xfrm>
            <a:off x="395536" y="980728"/>
            <a:ext cx="8496944" cy="2585323"/>
          </a:xfrm>
          <a:prstGeom prst="rect">
            <a:avLst/>
          </a:prstGeom>
          <a:noFill/>
        </p:spPr>
        <p:txBody>
          <a:bodyPr wrap="square" rtlCol="0">
            <a:spAutoFit/>
          </a:bodyPr>
          <a:lstStyle/>
          <a:p>
            <a:r>
              <a:rPr lang="ru-RU" dirty="0" err="1" smtClean="0"/>
              <a:t>Безтиповость</a:t>
            </a:r>
            <a:endParaRPr lang="ru-RU" dirty="0" smtClean="0"/>
          </a:p>
          <a:p>
            <a:r>
              <a:rPr lang="ru-RU" dirty="0" smtClean="0"/>
              <a:t>Объектная ориентация (прототипы) </a:t>
            </a:r>
          </a:p>
          <a:p>
            <a:r>
              <a:rPr lang="ru-RU" dirty="0" smtClean="0"/>
              <a:t>Высокий уровень базовых структур данных</a:t>
            </a:r>
          </a:p>
          <a:p>
            <a:r>
              <a:rPr lang="ru-RU" dirty="0" smtClean="0"/>
              <a:t>Поддержка асинхронности исполнения</a:t>
            </a:r>
          </a:p>
          <a:p>
            <a:r>
              <a:rPr lang="ru-RU" dirty="0" smtClean="0"/>
              <a:t>Высокая эффективность</a:t>
            </a:r>
          </a:p>
          <a:p>
            <a:r>
              <a:rPr lang="ru-RU" dirty="0" smtClean="0"/>
              <a:t>Исполнение в «песочнице»</a:t>
            </a:r>
          </a:p>
          <a:p>
            <a:r>
              <a:rPr lang="ru-RU" dirty="0" smtClean="0"/>
              <a:t>Стандарт </a:t>
            </a:r>
            <a:endParaRPr lang="en-US" dirty="0" smtClean="0"/>
          </a:p>
          <a:p>
            <a:r>
              <a:rPr lang="ru-RU" dirty="0" smtClean="0"/>
              <a:t>Только текст</a:t>
            </a:r>
          </a:p>
          <a:p>
            <a:r>
              <a:rPr lang="ru-RU" dirty="0" smtClean="0"/>
              <a:t>Есть сжатие (усушка)</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Autofit/>
          </a:bodyPr>
          <a:lstStyle/>
          <a:p>
            <a:r>
              <a:rPr lang="ru-RU" sz="3600" dirty="0" smtClean="0">
                <a:solidFill>
                  <a:srgbClr val="333333"/>
                </a:solidFill>
                <a:latin typeface="Playfair Display"/>
                <a:cs typeface="Arial" pitchFamily="34" charset="0"/>
              </a:rPr>
              <a:t>HTML DOM </a:t>
            </a:r>
            <a:r>
              <a:rPr lang="ru-RU" sz="3600" dirty="0" err="1" smtClean="0">
                <a:solidFill>
                  <a:srgbClr val="333333"/>
                </a:solidFill>
                <a:latin typeface="Playfair Display"/>
                <a:cs typeface="Arial" pitchFamily="34" charset="0"/>
              </a:rPr>
              <a:t>Document</a:t>
            </a:r>
            <a:r>
              <a:rPr lang="ru-RU" sz="3600" dirty="0" smtClean="0">
                <a:solidFill>
                  <a:srgbClr val="333333"/>
                </a:solidFill>
                <a:latin typeface="Playfair Display"/>
                <a:cs typeface="Arial" pitchFamily="34" charset="0"/>
              </a:rPr>
              <a:t> </a:t>
            </a:r>
            <a:r>
              <a:rPr lang="ru-RU" sz="3600" dirty="0" err="1" smtClean="0">
                <a:solidFill>
                  <a:srgbClr val="333333"/>
                </a:solidFill>
                <a:latin typeface="Playfair Display"/>
                <a:cs typeface="Arial" pitchFamily="34" charset="0"/>
              </a:rPr>
              <a:t>Object</a:t>
            </a:r>
            <a:r>
              <a:rPr lang="ru-RU" sz="3600" dirty="0" smtClean="0">
                <a:solidFill>
                  <a:srgbClr val="333333"/>
                </a:solidFill>
                <a:latin typeface="Playfair Display"/>
                <a:cs typeface="Arial" pitchFamily="34" charset="0"/>
              </a:rPr>
              <a:t> </a:t>
            </a:r>
            <a:r>
              <a:rPr lang="ru-RU" sz="3600" dirty="0" err="1" smtClean="0">
                <a:solidFill>
                  <a:srgbClr val="333333"/>
                </a:solidFill>
                <a:latin typeface="Playfair Display"/>
                <a:cs typeface="Arial" pitchFamily="34" charset="0"/>
              </a:rPr>
              <a:t>Model</a:t>
            </a:r>
            <a:endParaRPr lang="ru-RU" sz="3600" dirty="0"/>
          </a:p>
        </p:txBody>
      </p:sp>
      <p:pic>
        <p:nvPicPr>
          <p:cNvPr id="1026" name="Picture 2" descr="Объектная модель документа (DOM)"/>
          <p:cNvPicPr>
            <a:picLocks noChangeAspect="1" noChangeArrowheads="1"/>
          </p:cNvPicPr>
          <p:nvPr/>
        </p:nvPicPr>
        <p:blipFill>
          <a:blip r:embed="rId2" cstate="print"/>
          <a:srcRect/>
          <a:stretch>
            <a:fillRect/>
          </a:stretch>
        </p:blipFill>
        <p:spPr bwMode="auto">
          <a:xfrm>
            <a:off x="1835696" y="1124744"/>
            <a:ext cx="4629150" cy="2533650"/>
          </a:xfrm>
          <a:prstGeom prst="rect">
            <a:avLst/>
          </a:prstGeom>
          <a:noFill/>
        </p:spPr>
      </p:pic>
      <p:sp>
        <p:nvSpPr>
          <p:cNvPr id="6" name="TextBox 5"/>
          <p:cNvSpPr txBox="1"/>
          <p:nvPr/>
        </p:nvSpPr>
        <p:spPr>
          <a:xfrm>
            <a:off x="467544" y="3933056"/>
            <a:ext cx="8064896" cy="2308324"/>
          </a:xfrm>
          <a:prstGeom prst="rect">
            <a:avLst/>
          </a:prstGeom>
          <a:noFill/>
        </p:spPr>
        <p:txBody>
          <a:bodyPr wrap="square" rtlCol="0">
            <a:spAutoFit/>
          </a:bodyPr>
          <a:lstStyle/>
          <a:p>
            <a:r>
              <a:rPr lang="ru-RU" dirty="0" err="1" smtClean="0"/>
              <a:t>JavaScript</a:t>
            </a:r>
            <a:r>
              <a:rPr lang="ru-RU" dirty="0" smtClean="0"/>
              <a:t> может изменять все HTML элементы на странице</a:t>
            </a:r>
          </a:p>
          <a:p>
            <a:r>
              <a:rPr lang="ru-RU" dirty="0" err="1" smtClean="0"/>
              <a:t>JavaScript</a:t>
            </a:r>
            <a:r>
              <a:rPr lang="ru-RU" dirty="0" smtClean="0"/>
              <a:t> может изменять все HTML атрибуты на странице</a:t>
            </a:r>
          </a:p>
          <a:p>
            <a:r>
              <a:rPr lang="ru-RU" dirty="0" err="1" smtClean="0"/>
              <a:t>JavaScript</a:t>
            </a:r>
            <a:r>
              <a:rPr lang="ru-RU" dirty="0" smtClean="0"/>
              <a:t> может изменять все CSS стили на странице</a:t>
            </a:r>
          </a:p>
          <a:p>
            <a:r>
              <a:rPr lang="ru-RU" dirty="0" err="1" smtClean="0"/>
              <a:t>JavaScript</a:t>
            </a:r>
            <a:r>
              <a:rPr lang="ru-RU" dirty="0" smtClean="0"/>
              <a:t> может удалять существующие HTML элементы и атрибуты</a:t>
            </a:r>
          </a:p>
          <a:p>
            <a:r>
              <a:rPr lang="ru-RU" dirty="0" err="1" smtClean="0"/>
              <a:t>JavaScript</a:t>
            </a:r>
            <a:r>
              <a:rPr lang="ru-RU" dirty="0" smtClean="0"/>
              <a:t> может добавлять новые HTML элементы и атрибуты</a:t>
            </a:r>
          </a:p>
          <a:p>
            <a:r>
              <a:rPr lang="ru-RU" dirty="0" err="1" smtClean="0"/>
              <a:t>JavaScript</a:t>
            </a:r>
            <a:r>
              <a:rPr lang="ru-RU" dirty="0" smtClean="0"/>
              <a:t> может реагировать на все существующие HTML события на странице</a:t>
            </a:r>
          </a:p>
          <a:p>
            <a:r>
              <a:rPr lang="ru-RU" dirty="0" err="1" smtClean="0"/>
              <a:t>JavaScript</a:t>
            </a:r>
            <a:r>
              <a:rPr lang="ru-RU" dirty="0" smtClean="0"/>
              <a:t> может создавать новые HTML события на странице</a:t>
            </a:r>
          </a:p>
          <a:p>
            <a:endParaRPr lang="ru-RU"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62074"/>
          </a:xfrm>
        </p:spPr>
        <p:txBody>
          <a:bodyPr>
            <a:noAutofit/>
          </a:bodyPr>
          <a:lstStyle/>
          <a:p>
            <a:r>
              <a:rPr lang="en-US" sz="3600" dirty="0" smtClean="0"/>
              <a:t>AJAX – Asynchronous </a:t>
            </a:r>
            <a:r>
              <a:rPr lang="en-US" sz="3600" dirty="0" err="1" smtClean="0"/>
              <a:t>Javascript</a:t>
            </a:r>
            <a:r>
              <a:rPr lang="en-US" sz="3600" dirty="0" smtClean="0"/>
              <a:t> and XML </a:t>
            </a:r>
            <a:endParaRPr lang="ru-RU" sz="3600" dirty="0"/>
          </a:p>
        </p:txBody>
      </p:sp>
      <p:sp>
        <p:nvSpPr>
          <p:cNvPr id="3" name="Прямоугольник 2"/>
          <p:cNvSpPr/>
          <p:nvPr/>
        </p:nvSpPr>
        <p:spPr>
          <a:xfrm>
            <a:off x="395536" y="1916832"/>
            <a:ext cx="4032448" cy="33843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4" name="Прямоугольник 3"/>
          <p:cNvSpPr/>
          <p:nvPr/>
        </p:nvSpPr>
        <p:spPr>
          <a:xfrm>
            <a:off x="6804248" y="1988840"/>
            <a:ext cx="2339752" cy="338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 стрелкой 5"/>
          <p:cNvCxnSpPr/>
          <p:nvPr/>
        </p:nvCxnSpPr>
        <p:spPr>
          <a:xfrm>
            <a:off x="4427984" y="2924944"/>
            <a:ext cx="2376264"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 name="Прямая со стрелкой 6"/>
          <p:cNvCxnSpPr/>
          <p:nvPr/>
        </p:nvCxnSpPr>
        <p:spPr>
          <a:xfrm flipH="1">
            <a:off x="4427984" y="3573016"/>
            <a:ext cx="2376264"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0" name="Выгнутая вправо стрелка 9"/>
          <p:cNvSpPr/>
          <p:nvPr/>
        </p:nvSpPr>
        <p:spPr>
          <a:xfrm>
            <a:off x="6876256" y="2780928"/>
            <a:ext cx="720080" cy="936104"/>
          </a:xfrm>
          <a:prstGeom prst="curved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solidFill>
                <a:schemeClr val="tx1"/>
              </a:solidFill>
            </a:endParaRPr>
          </a:p>
        </p:txBody>
      </p:sp>
      <p:sp>
        <p:nvSpPr>
          <p:cNvPr id="11" name="TextBox 10"/>
          <p:cNvSpPr txBox="1"/>
          <p:nvPr/>
        </p:nvSpPr>
        <p:spPr>
          <a:xfrm>
            <a:off x="5220072" y="2564904"/>
            <a:ext cx="1008112" cy="369332"/>
          </a:xfrm>
          <a:prstGeom prst="rect">
            <a:avLst/>
          </a:prstGeom>
          <a:noFill/>
        </p:spPr>
        <p:txBody>
          <a:bodyPr wrap="square" rtlCol="0">
            <a:spAutoFit/>
          </a:bodyPr>
          <a:lstStyle/>
          <a:p>
            <a:r>
              <a:rPr lang="en-US" dirty="0" smtClean="0"/>
              <a:t>Request</a:t>
            </a:r>
            <a:endParaRPr lang="ru-RU" dirty="0"/>
          </a:p>
        </p:txBody>
      </p:sp>
      <p:sp>
        <p:nvSpPr>
          <p:cNvPr id="13" name="TextBox 12"/>
          <p:cNvSpPr txBox="1"/>
          <p:nvPr/>
        </p:nvSpPr>
        <p:spPr>
          <a:xfrm>
            <a:off x="5076056" y="3212976"/>
            <a:ext cx="1296144" cy="369332"/>
          </a:xfrm>
          <a:prstGeom prst="rect">
            <a:avLst/>
          </a:prstGeom>
          <a:noFill/>
        </p:spPr>
        <p:txBody>
          <a:bodyPr wrap="square" rtlCol="0">
            <a:spAutoFit/>
          </a:bodyPr>
          <a:lstStyle/>
          <a:p>
            <a:r>
              <a:rPr lang="en-US" dirty="0" smtClean="0"/>
              <a:t>Response</a:t>
            </a:r>
            <a:endParaRPr lang="ru-RU" dirty="0"/>
          </a:p>
        </p:txBody>
      </p:sp>
      <p:sp>
        <p:nvSpPr>
          <p:cNvPr id="14" name="Овал 13"/>
          <p:cNvSpPr/>
          <p:nvPr/>
        </p:nvSpPr>
        <p:spPr>
          <a:xfrm>
            <a:off x="1619672" y="3284984"/>
            <a:ext cx="93610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DOM</a:t>
            </a:r>
            <a:endParaRPr lang="ru-RU" sz="1600" dirty="0" smtClean="0"/>
          </a:p>
        </p:txBody>
      </p:sp>
      <p:sp>
        <p:nvSpPr>
          <p:cNvPr id="15" name="Скругленный прямоугольник 14"/>
          <p:cNvSpPr/>
          <p:nvPr/>
        </p:nvSpPr>
        <p:spPr>
          <a:xfrm>
            <a:off x="1043608" y="4365104"/>
            <a:ext cx="1080120" cy="57606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Program</a:t>
            </a:r>
            <a:endParaRPr lang="ru-RU" dirty="0" smtClean="0"/>
          </a:p>
        </p:txBody>
      </p:sp>
      <p:cxnSp>
        <p:nvCxnSpPr>
          <p:cNvPr id="17" name="Прямая со стрелкой 16"/>
          <p:cNvCxnSpPr>
            <a:stCxn id="14" idx="3"/>
          </p:cNvCxnSpPr>
          <p:nvPr/>
        </p:nvCxnSpPr>
        <p:spPr>
          <a:xfrm flipH="1">
            <a:off x="1331640" y="3838148"/>
            <a:ext cx="425121" cy="52695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Прямая со стрелкой 17"/>
          <p:cNvCxnSpPr>
            <a:endCxn id="14" idx="4"/>
          </p:cNvCxnSpPr>
          <p:nvPr/>
        </p:nvCxnSpPr>
        <p:spPr>
          <a:xfrm flipV="1">
            <a:off x="1763688" y="3933056"/>
            <a:ext cx="324036" cy="43204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3" name="Овал 22"/>
          <p:cNvSpPr/>
          <p:nvPr/>
        </p:nvSpPr>
        <p:spPr>
          <a:xfrm>
            <a:off x="2627784" y="4221088"/>
            <a:ext cx="792088"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TextBox 23"/>
          <p:cNvSpPr txBox="1"/>
          <p:nvPr/>
        </p:nvSpPr>
        <p:spPr>
          <a:xfrm>
            <a:off x="2411760" y="4797152"/>
            <a:ext cx="1872208" cy="369332"/>
          </a:xfrm>
          <a:prstGeom prst="rect">
            <a:avLst/>
          </a:prstGeom>
          <a:noFill/>
        </p:spPr>
        <p:txBody>
          <a:bodyPr wrap="square" rtlCol="0">
            <a:spAutoFit/>
          </a:bodyPr>
          <a:lstStyle/>
          <a:p>
            <a:r>
              <a:rPr lang="en-US" dirty="0" err="1" smtClean="0">
                <a:latin typeface="+mj-lt"/>
                <a:cs typeface="Courier New" pitchFamily="49" charset="0"/>
              </a:rPr>
              <a:t>XMLHttpRequest</a:t>
            </a:r>
            <a:endParaRPr lang="ru-RU" dirty="0">
              <a:latin typeface="+mj-lt"/>
            </a:endParaRPr>
          </a:p>
        </p:txBody>
      </p:sp>
      <p:cxnSp>
        <p:nvCxnSpPr>
          <p:cNvPr id="25" name="Прямая со стрелкой 24"/>
          <p:cNvCxnSpPr/>
          <p:nvPr/>
        </p:nvCxnSpPr>
        <p:spPr>
          <a:xfrm flipV="1">
            <a:off x="2123728" y="4437112"/>
            <a:ext cx="504056" cy="7200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Прямая со стрелкой 27"/>
          <p:cNvCxnSpPr>
            <a:endCxn id="15" idx="3"/>
          </p:cNvCxnSpPr>
          <p:nvPr/>
        </p:nvCxnSpPr>
        <p:spPr>
          <a:xfrm flipH="1">
            <a:off x="2123728" y="4653136"/>
            <a:ext cx="50405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Прямая со стрелкой 30"/>
          <p:cNvCxnSpPr/>
          <p:nvPr/>
        </p:nvCxnSpPr>
        <p:spPr>
          <a:xfrm flipV="1">
            <a:off x="2411760" y="3068960"/>
            <a:ext cx="2016224" cy="28803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3" name="Прямая со стрелкой 32"/>
          <p:cNvCxnSpPr>
            <a:endCxn id="14" idx="6"/>
          </p:cNvCxnSpPr>
          <p:nvPr/>
        </p:nvCxnSpPr>
        <p:spPr>
          <a:xfrm flipH="1">
            <a:off x="2555776" y="3356992"/>
            <a:ext cx="1872208" cy="25202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6" name="Прямая со стрелкой 35"/>
          <p:cNvCxnSpPr/>
          <p:nvPr/>
        </p:nvCxnSpPr>
        <p:spPr>
          <a:xfrm flipV="1">
            <a:off x="3131840" y="3140968"/>
            <a:ext cx="1296144" cy="108012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9" name="Прямая со стрелкой 38"/>
          <p:cNvCxnSpPr/>
          <p:nvPr/>
        </p:nvCxnSpPr>
        <p:spPr>
          <a:xfrm flipH="1">
            <a:off x="3347864" y="3429000"/>
            <a:ext cx="1080120" cy="86409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2" name="TextBox 41"/>
          <p:cNvSpPr txBox="1"/>
          <p:nvPr/>
        </p:nvSpPr>
        <p:spPr>
          <a:xfrm>
            <a:off x="2699792" y="2708920"/>
            <a:ext cx="1368152" cy="369332"/>
          </a:xfrm>
          <a:prstGeom prst="rect">
            <a:avLst/>
          </a:prstGeom>
          <a:noFill/>
        </p:spPr>
        <p:txBody>
          <a:bodyPr wrap="square" rtlCol="0">
            <a:spAutoFit/>
          </a:bodyPr>
          <a:lstStyle/>
          <a:p>
            <a:r>
              <a:rPr lang="ru-RU" dirty="0" smtClean="0"/>
              <a:t>стандартно</a:t>
            </a:r>
            <a:endParaRPr lang="ru-RU" dirty="0"/>
          </a:p>
        </p:txBody>
      </p:sp>
      <p:sp>
        <p:nvSpPr>
          <p:cNvPr id="43" name="TextBox 42"/>
          <p:cNvSpPr txBox="1"/>
          <p:nvPr/>
        </p:nvSpPr>
        <p:spPr>
          <a:xfrm>
            <a:off x="3635896" y="3861048"/>
            <a:ext cx="1656184" cy="369332"/>
          </a:xfrm>
          <a:prstGeom prst="rect">
            <a:avLst/>
          </a:prstGeom>
          <a:noFill/>
        </p:spPr>
        <p:txBody>
          <a:bodyPr wrap="square" rtlCol="0">
            <a:spAutoFit/>
          </a:bodyPr>
          <a:lstStyle/>
          <a:p>
            <a:r>
              <a:rPr lang="ru-RU" dirty="0" smtClean="0"/>
              <a:t>нестандартно</a:t>
            </a:r>
            <a:endParaRPr lang="ru-RU"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rmAutofit fontScale="90000"/>
          </a:bodyPr>
          <a:lstStyle/>
          <a:p>
            <a:r>
              <a:rPr lang="en-US" dirty="0" smtClean="0"/>
              <a:t>AJAX</a:t>
            </a:r>
            <a:endParaRPr lang="ru-RU" dirty="0"/>
          </a:p>
        </p:txBody>
      </p:sp>
      <p:sp>
        <p:nvSpPr>
          <p:cNvPr id="4" name="TextBox 3"/>
          <p:cNvSpPr txBox="1"/>
          <p:nvPr/>
        </p:nvSpPr>
        <p:spPr>
          <a:xfrm>
            <a:off x="467544" y="1052736"/>
            <a:ext cx="8280920" cy="5262979"/>
          </a:xfrm>
          <a:prstGeom prst="rect">
            <a:avLst/>
          </a:prstGeom>
          <a:noFill/>
        </p:spPr>
        <p:txBody>
          <a:bodyPr wrap="square" rtlCol="0">
            <a:spAutoFit/>
          </a:bodyPr>
          <a:lstStyle/>
          <a:p>
            <a:r>
              <a:rPr lang="en-US" sz="1400" dirty="0" smtClean="0">
                <a:latin typeface="Courier New" pitchFamily="49" charset="0"/>
                <a:cs typeface="Courier New" pitchFamily="49" charset="0"/>
              </a:rPr>
              <a:t>&lt;!DOCTYPE html&gt;</a:t>
            </a:r>
          </a:p>
          <a:p>
            <a:r>
              <a:rPr lang="en-US" sz="1400" dirty="0" smtClean="0">
                <a:latin typeface="Courier New" pitchFamily="49" charset="0"/>
                <a:cs typeface="Courier New" pitchFamily="49" charset="0"/>
              </a:rPr>
              <a:t>&lt;html&gt;</a:t>
            </a:r>
          </a:p>
          <a:p>
            <a:r>
              <a:rPr lang="en-US" sz="1400" dirty="0" smtClean="0">
                <a:latin typeface="Courier New" pitchFamily="49" charset="0"/>
                <a:cs typeface="Courier New" pitchFamily="49" charset="0"/>
              </a:rPr>
              <a:t>&lt;head&gt;</a:t>
            </a:r>
          </a:p>
          <a:p>
            <a:r>
              <a:rPr lang="en-US" sz="1400" dirty="0" smtClean="0">
                <a:latin typeface="Courier New" pitchFamily="49" charset="0"/>
                <a:cs typeface="Courier New" pitchFamily="49" charset="0"/>
              </a:rPr>
              <a:t>    &lt;script&gt;</a:t>
            </a:r>
          </a:p>
          <a:p>
            <a:r>
              <a:rPr lang="en-US" sz="1400" dirty="0" smtClean="0">
                <a:latin typeface="Courier New" pitchFamily="49" charset="0"/>
                <a:cs typeface="Courier New" pitchFamily="49" charset="0"/>
              </a:rPr>
              <a:t>        function </a:t>
            </a:r>
            <a:r>
              <a:rPr lang="en-US" sz="1400" dirty="0" err="1" smtClean="0">
                <a:latin typeface="Courier New" pitchFamily="49" charset="0"/>
                <a:cs typeface="Courier New" pitchFamily="49" charset="0"/>
              </a:rPr>
              <a:t>loadDoc</a:t>
            </a:r>
            <a:r>
              <a:rPr lang="en-US" sz="1400" dirty="0" smtClean="0">
                <a:latin typeface="Courier New" pitchFamily="49" charset="0"/>
                <a:cs typeface="Courier New" pitchFamily="49" charset="0"/>
              </a:rPr>
              <a:t>() {</a:t>
            </a: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var</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xhttp</a:t>
            </a:r>
            <a:r>
              <a:rPr lang="en-US" sz="1400" dirty="0" smtClean="0">
                <a:latin typeface="Courier New" pitchFamily="49" charset="0"/>
                <a:cs typeface="Courier New" pitchFamily="49" charset="0"/>
              </a:rPr>
              <a:t> = new </a:t>
            </a:r>
            <a:r>
              <a:rPr lang="en-US" sz="1400" dirty="0" err="1" smtClean="0">
                <a:latin typeface="Courier New" pitchFamily="49" charset="0"/>
                <a:cs typeface="Courier New" pitchFamily="49" charset="0"/>
              </a:rPr>
              <a:t>XMLHttpRequest</a:t>
            </a:r>
            <a:r>
              <a:rPr lang="en-US" sz="1400" dirty="0" smtClean="0">
                <a:latin typeface="Courier New" pitchFamily="49" charset="0"/>
                <a:cs typeface="Courier New" pitchFamily="49" charset="0"/>
              </a:rPr>
              <a:t>();</a:t>
            </a: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xhttp.onreadystatechange</a:t>
            </a:r>
            <a:r>
              <a:rPr lang="en-US" sz="1400" dirty="0" smtClean="0">
                <a:latin typeface="Courier New" pitchFamily="49" charset="0"/>
                <a:cs typeface="Courier New" pitchFamily="49" charset="0"/>
              </a:rPr>
              <a:t> = function () {</a:t>
            </a:r>
          </a:p>
          <a:p>
            <a:r>
              <a:rPr lang="en-US" sz="1400" dirty="0" smtClean="0">
                <a:latin typeface="Courier New" pitchFamily="49" charset="0"/>
                <a:cs typeface="Courier New" pitchFamily="49" charset="0"/>
              </a:rPr>
              <a:t>                if (</a:t>
            </a:r>
            <a:r>
              <a:rPr lang="en-US" sz="1400" dirty="0" err="1" smtClean="0">
                <a:latin typeface="Courier New" pitchFamily="49" charset="0"/>
                <a:cs typeface="Courier New" pitchFamily="49" charset="0"/>
              </a:rPr>
              <a:t>this.readyState</a:t>
            </a:r>
            <a:r>
              <a:rPr lang="en-US" sz="1400" dirty="0" smtClean="0">
                <a:latin typeface="Courier New" pitchFamily="49" charset="0"/>
                <a:cs typeface="Courier New" pitchFamily="49" charset="0"/>
              </a:rPr>
              <a:t> == 4 &amp;&amp; </a:t>
            </a:r>
            <a:r>
              <a:rPr lang="en-US" sz="1400" dirty="0" err="1" smtClean="0">
                <a:latin typeface="Courier New" pitchFamily="49" charset="0"/>
                <a:cs typeface="Courier New" pitchFamily="49" charset="0"/>
              </a:rPr>
              <a:t>this.status</a:t>
            </a:r>
            <a:r>
              <a:rPr lang="en-US" sz="1400" dirty="0" smtClean="0">
                <a:latin typeface="Courier New" pitchFamily="49" charset="0"/>
                <a:cs typeface="Courier New" pitchFamily="49" charset="0"/>
              </a:rPr>
              <a:t> == 200) {</a:t>
            </a: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document.getElementById</a:t>
            </a:r>
            <a:r>
              <a:rPr lang="en-US" sz="1400" dirty="0" smtClean="0">
                <a:latin typeface="Courier New" pitchFamily="49" charset="0"/>
                <a:cs typeface="Courier New" pitchFamily="49" charset="0"/>
              </a:rPr>
              <a:t>("demo").</a:t>
            </a:r>
            <a:r>
              <a:rPr lang="en-US" sz="1400" dirty="0" err="1" smtClean="0">
                <a:latin typeface="Courier New" pitchFamily="49" charset="0"/>
                <a:cs typeface="Courier New" pitchFamily="49" charset="0"/>
              </a:rPr>
              <a:t>innerHTML</a:t>
            </a:r>
            <a:r>
              <a:rPr lang="en-US" sz="1400" dirty="0" smtClean="0">
                <a:latin typeface="Courier New" pitchFamily="49" charset="0"/>
                <a:cs typeface="Courier New" pitchFamily="49" charset="0"/>
              </a:rPr>
              <a:t> = 				</a:t>
            </a:r>
            <a:r>
              <a:rPr lang="en-US" sz="1400" dirty="0" err="1" smtClean="0">
                <a:latin typeface="Courier New" pitchFamily="49" charset="0"/>
                <a:cs typeface="Courier New" pitchFamily="49" charset="0"/>
              </a:rPr>
              <a:t>this.responseText</a:t>
            </a:r>
            <a:r>
              <a:rPr lang="en-US" sz="1400" dirty="0" smtClean="0">
                <a:latin typeface="Courier New" pitchFamily="49" charset="0"/>
                <a:cs typeface="Courier New" pitchFamily="49" charset="0"/>
              </a:rPr>
              <a:t>;</a:t>
            </a:r>
          </a:p>
          <a:p>
            <a:r>
              <a:rPr lang="en-US" sz="1400" dirty="0" smtClean="0">
                <a:latin typeface="Courier New" pitchFamily="49" charset="0"/>
                <a:cs typeface="Courier New" pitchFamily="49" charset="0"/>
              </a:rPr>
              <a:t>                }</a:t>
            </a:r>
          </a:p>
          <a:p>
            <a:r>
              <a:rPr lang="en-US" sz="1400" dirty="0" smtClean="0">
                <a:latin typeface="Courier New" pitchFamily="49" charset="0"/>
                <a:cs typeface="Courier New" pitchFamily="49" charset="0"/>
              </a:rPr>
              <a:t>            };</a:t>
            </a: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xhttp.open</a:t>
            </a:r>
            <a:r>
              <a:rPr lang="en-US" sz="1400" dirty="0" smtClean="0">
                <a:latin typeface="Courier New" pitchFamily="49" charset="0"/>
                <a:cs typeface="Courier New" pitchFamily="49" charset="0"/>
              </a:rPr>
              <a:t>("GET", "ajax_info.txt", true);</a:t>
            </a: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xhttp.send</a:t>
            </a:r>
            <a:r>
              <a:rPr lang="en-US" sz="1400" dirty="0" smtClean="0">
                <a:latin typeface="Courier New" pitchFamily="49" charset="0"/>
                <a:cs typeface="Courier New" pitchFamily="49" charset="0"/>
              </a:rPr>
              <a:t>();</a:t>
            </a:r>
          </a:p>
          <a:p>
            <a:r>
              <a:rPr lang="en-US" sz="1400" dirty="0" smtClean="0">
                <a:latin typeface="Courier New" pitchFamily="49" charset="0"/>
                <a:cs typeface="Courier New" pitchFamily="49" charset="0"/>
              </a:rPr>
              <a:t>        } </a:t>
            </a:r>
          </a:p>
          <a:p>
            <a:r>
              <a:rPr lang="en-US" sz="1400" dirty="0" smtClean="0">
                <a:latin typeface="Courier New" pitchFamily="49" charset="0"/>
                <a:cs typeface="Courier New" pitchFamily="49" charset="0"/>
              </a:rPr>
              <a:t>    &lt;/script&gt;</a:t>
            </a:r>
          </a:p>
          <a:p>
            <a:r>
              <a:rPr lang="en-US" sz="1400" dirty="0" smtClean="0">
                <a:latin typeface="Courier New" pitchFamily="49" charset="0"/>
                <a:cs typeface="Courier New" pitchFamily="49" charset="0"/>
              </a:rPr>
              <a:t>&lt;/head&gt;</a:t>
            </a:r>
          </a:p>
          <a:p>
            <a:r>
              <a:rPr lang="en-US" sz="1400" dirty="0" smtClean="0">
                <a:latin typeface="Courier New" pitchFamily="49" charset="0"/>
                <a:cs typeface="Courier New" pitchFamily="49" charset="0"/>
              </a:rPr>
              <a:t>&lt;body&gt;</a:t>
            </a:r>
          </a:p>
          <a:p>
            <a:r>
              <a:rPr lang="en-US" sz="1400" dirty="0" smtClean="0">
                <a:latin typeface="Courier New" pitchFamily="49" charset="0"/>
                <a:cs typeface="Courier New" pitchFamily="49" charset="0"/>
              </a:rPr>
              <a:t>    &lt;div id="demo"&gt;</a:t>
            </a:r>
          </a:p>
          <a:p>
            <a:r>
              <a:rPr lang="en-US" sz="1400" dirty="0" smtClean="0">
                <a:latin typeface="Courier New" pitchFamily="49" charset="0"/>
                <a:cs typeface="Courier New" pitchFamily="49" charset="0"/>
              </a:rPr>
              <a:t>        &lt;h2&gt;</a:t>
            </a:r>
            <a:r>
              <a:rPr lang="ru-RU" sz="1400" dirty="0" smtClean="0">
                <a:latin typeface="Courier New" pitchFamily="49" charset="0"/>
                <a:cs typeface="Courier New" pitchFamily="49" charset="0"/>
              </a:rPr>
              <a:t>Пусть </a:t>
            </a:r>
            <a:r>
              <a:rPr lang="en-US" sz="1400" dirty="0" smtClean="0">
                <a:latin typeface="Courier New" pitchFamily="49" charset="0"/>
                <a:cs typeface="Courier New" pitchFamily="49" charset="0"/>
              </a:rPr>
              <a:t>AJAX </a:t>
            </a:r>
            <a:r>
              <a:rPr lang="ru-RU" sz="1400" dirty="0" smtClean="0">
                <a:latin typeface="Courier New" pitchFamily="49" charset="0"/>
                <a:cs typeface="Courier New" pitchFamily="49" charset="0"/>
              </a:rPr>
              <a:t>изменит этот текст&lt;/</a:t>
            </a:r>
            <a:r>
              <a:rPr lang="en-US" sz="1400" dirty="0" smtClean="0">
                <a:latin typeface="Courier New" pitchFamily="49" charset="0"/>
                <a:cs typeface="Courier New" pitchFamily="49" charset="0"/>
              </a:rPr>
              <a:t>h2&gt;</a:t>
            </a:r>
          </a:p>
          <a:p>
            <a:r>
              <a:rPr lang="en-US" sz="1400" dirty="0" smtClean="0">
                <a:latin typeface="Courier New" pitchFamily="49" charset="0"/>
                <a:cs typeface="Courier New" pitchFamily="49" charset="0"/>
              </a:rPr>
              <a:t>        &lt;button type="button" </a:t>
            </a:r>
            <a:r>
              <a:rPr lang="en-US" sz="1400" dirty="0" err="1" smtClean="0">
                <a:latin typeface="Courier New" pitchFamily="49" charset="0"/>
                <a:cs typeface="Courier New" pitchFamily="49" charset="0"/>
              </a:rPr>
              <a:t>onclick</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loadDoc</a:t>
            </a:r>
            <a:r>
              <a:rPr lang="en-US" sz="1400" dirty="0" smtClean="0">
                <a:latin typeface="Courier New" pitchFamily="49" charset="0"/>
                <a:cs typeface="Courier New" pitchFamily="49" charset="0"/>
              </a:rPr>
              <a:t>()"&gt;</a:t>
            </a:r>
            <a:r>
              <a:rPr lang="ru-RU" sz="1400" dirty="0" smtClean="0">
                <a:latin typeface="Courier New" pitchFamily="49" charset="0"/>
                <a:cs typeface="Courier New" pitchFamily="49" charset="0"/>
              </a:rPr>
              <a:t>Изменить </a:t>
            </a:r>
            <a:r>
              <a:rPr lang="ru-RU" sz="1400" dirty="0" err="1" smtClean="0">
                <a:latin typeface="Courier New" pitchFamily="49" charset="0"/>
                <a:cs typeface="Courier New" pitchFamily="49" charset="0"/>
              </a:rPr>
              <a:t>контент</a:t>
            </a:r>
            <a:r>
              <a:rPr lang="ru-RU" sz="1400" dirty="0" smtClean="0">
                <a:latin typeface="Courier New" pitchFamily="49" charset="0"/>
                <a:cs typeface="Courier New" pitchFamily="49" charset="0"/>
              </a:rPr>
              <a:t>&lt;/</a:t>
            </a:r>
            <a:r>
              <a:rPr lang="en-US" sz="1400" dirty="0" smtClean="0">
                <a:latin typeface="Courier New" pitchFamily="49" charset="0"/>
                <a:cs typeface="Courier New" pitchFamily="49" charset="0"/>
              </a:rPr>
              <a:t>button&gt;</a:t>
            </a:r>
          </a:p>
          <a:p>
            <a:r>
              <a:rPr lang="en-US" sz="1400" dirty="0" smtClean="0">
                <a:latin typeface="Courier New" pitchFamily="49" charset="0"/>
                <a:cs typeface="Courier New" pitchFamily="49" charset="0"/>
              </a:rPr>
              <a:t>    &lt;/div&gt;</a:t>
            </a:r>
          </a:p>
          <a:p>
            <a:r>
              <a:rPr lang="en-US" sz="1400" dirty="0" smtClean="0">
                <a:latin typeface="Courier New" pitchFamily="49" charset="0"/>
                <a:cs typeface="Courier New" pitchFamily="49" charset="0"/>
              </a:rPr>
              <a:t>&lt;/body&gt;</a:t>
            </a:r>
          </a:p>
          <a:p>
            <a:r>
              <a:rPr lang="en-US" sz="1400" dirty="0" smtClean="0">
                <a:latin typeface="Courier New" pitchFamily="49" charset="0"/>
                <a:cs typeface="Courier New" pitchFamily="49" charset="0"/>
              </a:rPr>
              <a:t>&lt;/html&gt;</a:t>
            </a:r>
            <a:endParaRPr lang="ru-RU" sz="14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418058"/>
          </a:xfrm>
        </p:spPr>
        <p:txBody>
          <a:bodyPr>
            <a:normAutofit fontScale="90000"/>
          </a:bodyPr>
          <a:lstStyle/>
          <a:p>
            <a:r>
              <a:rPr lang="en-US" dirty="0" smtClean="0"/>
              <a:t>JSON – JavaScript Object Notation</a:t>
            </a:r>
            <a:endParaRPr lang="ru-RU" dirty="0"/>
          </a:p>
        </p:txBody>
      </p:sp>
      <p:sp>
        <p:nvSpPr>
          <p:cNvPr id="4" name="TextBox 3"/>
          <p:cNvSpPr txBox="1"/>
          <p:nvPr/>
        </p:nvSpPr>
        <p:spPr>
          <a:xfrm>
            <a:off x="467544" y="908720"/>
            <a:ext cx="3024336" cy="5078313"/>
          </a:xfrm>
          <a:prstGeom prst="rect">
            <a:avLst/>
          </a:prstGeom>
          <a:noFill/>
        </p:spPr>
        <p:txBody>
          <a:bodyPr wrap="square" rtlCol="0">
            <a:spAutoFit/>
          </a:bodyPr>
          <a:lstStyle/>
          <a:p>
            <a:r>
              <a:rPr lang="en-US" dirty="0" smtClean="0"/>
              <a:t>[</a:t>
            </a:r>
          </a:p>
          <a:p>
            <a:r>
              <a:rPr lang="en-US" dirty="0" smtClean="0"/>
              <a:t>  {</a:t>
            </a:r>
          </a:p>
          <a:p>
            <a:r>
              <a:rPr lang="en-US" dirty="0" smtClean="0"/>
              <a:t>    "date": "2018-05-06",</a:t>
            </a:r>
          </a:p>
          <a:p>
            <a:r>
              <a:rPr lang="en-US" dirty="0" smtClean="0"/>
              <a:t>    "</a:t>
            </a:r>
            <a:r>
              <a:rPr lang="en-US" dirty="0" err="1" smtClean="0"/>
              <a:t>temperatureC</a:t>
            </a:r>
            <a:r>
              <a:rPr lang="en-US" dirty="0" smtClean="0"/>
              <a:t>": 1,</a:t>
            </a:r>
          </a:p>
          <a:p>
            <a:r>
              <a:rPr lang="en-US" dirty="0" smtClean="0"/>
              <a:t>    "summary": "Freezing"</a:t>
            </a:r>
          </a:p>
          <a:p>
            <a:r>
              <a:rPr lang="en-US" dirty="0" smtClean="0"/>
              <a:t>  },</a:t>
            </a:r>
          </a:p>
          <a:p>
            <a:r>
              <a:rPr lang="en-US" dirty="0" smtClean="0"/>
              <a:t>  {</a:t>
            </a:r>
          </a:p>
          <a:p>
            <a:r>
              <a:rPr lang="en-US" dirty="0" smtClean="0"/>
              <a:t>    "date": "2018-05-07",</a:t>
            </a:r>
          </a:p>
          <a:p>
            <a:r>
              <a:rPr lang="en-US" dirty="0" smtClean="0"/>
              <a:t>    "</a:t>
            </a:r>
            <a:r>
              <a:rPr lang="en-US" dirty="0" err="1" smtClean="0"/>
              <a:t>temperatureC</a:t>
            </a:r>
            <a:r>
              <a:rPr lang="en-US" dirty="0" smtClean="0"/>
              <a:t>": 14,</a:t>
            </a:r>
          </a:p>
          <a:p>
            <a:r>
              <a:rPr lang="en-US" dirty="0" smtClean="0"/>
              <a:t>    "summary": "Bracing"</a:t>
            </a:r>
          </a:p>
          <a:p>
            <a:r>
              <a:rPr lang="en-US" dirty="0" smtClean="0"/>
              <a:t>  },</a:t>
            </a:r>
          </a:p>
          <a:p>
            <a:r>
              <a:rPr lang="en-US" dirty="0" smtClean="0"/>
              <a:t>    {</a:t>
            </a:r>
          </a:p>
          <a:p>
            <a:r>
              <a:rPr lang="en-US" dirty="0" smtClean="0"/>
              <a:t>    "date": "2018-05-10",</a:t>
            </a:r>
          </a:p>
          <a:p>
            <a:r>
              <a:rPr lang="en-US" dirty="0" smtClean="0"/>
              <a:t>    "</a:t>
            </a:r>
            <a:r>
              <a:rPr lang="en-US" dirty="0" err="1" smtClean="0"/>
              <a:t>temperatureC</a:t>
            </a:r>
            <a:r>
              <a:rPr lang="en-US" dirty="0" smtClean="0"/>
              <a:t>": -2,</a:t>
            </a:r>
          </a:p>
          <a:p>
            <a:r>
              <a:rPr lang="en-US" dirty="0" smtClean="0"/>
              <a:t>    "summary": "Chilly"</a:t>
            </a:r>
          </a:p>
          <a:p>
            <a:r>
              <a:rPr lang="en-US" dirty="0" smtClean="0"/>
              <a:t>  }</a:t>
            </a:r>
          </a:p>
          <a:p>
            <a:r>
              <a:rPr lang="en-US" dirty="0" smtClean="0"/>
              <a:t>]</a:t>
            </a:r>
          </a:p>
          <a:p>
            <a:endParaRPr lang="ru-RU" dirty="0"/>
          </a:p>
        </p:txBody>
      </p:sp>
      <p:cxnSp>
        <p:nvCxnSpPr>
          <p:cNvPr id="6" name="Прямая со стрелкой 5"/>
          <p:cNvCxnSpPr>
            <a:stCxn id="14" idx="7"/>
          </p:cNvCxnSpPr>
          <p:nvPr/>
        </p:nvCxnSpPr>
        <p:spPr>
          <a:xfrm flipV="1">
            <a:off x="5787089" y="2420888"/>
            <a:ext cx="2097279" cy="29526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8" name="Прямая соединительная линия 7"/>
          <p:cNvCxnSpPr/>
          <p:nvPr/>
        </p:nvCxnSpPr>
        <p:spPr>
          <a:xfrm>
            <a:off x="7884368" y="1916832"/>
            <a:ext cx="0" cy="1584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flipH="1">
            <a:off x="6084168" y="2636912"/>
            <a:ext cx="1800200" cy="36004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2" name="TextBox 11"/>
          <p:cNvSpPr txBox="1"/>
          <p:nvPr/>
        </p:nvSpPr>
        <p:spPr>
          <a:xfrm>
            <a:off x="6300192" y="2204864"/>
            <a:ext cx="936104" cy="369332"/>
          </a:xfrm>
          <a:prstGeom prst="rect">
            <a:avLst/>
          </a:prstGeom>
          <a:noFill/>
        </p:spPr>
        <p:txBody>
          <a:bodyPr wrap="square" rtlCol="0">
            <a:spAutoFit/>
          </a:bodyPr>
          <a:lstStyle/>
          <a:p>
            <a:r>
              <a:rPr lang="ru-RU" dirty="0" smtClean="0"/>
              <a:t>Запрос</a:t>
            </a:r>
            <a:endParaRPr lang="ru-RU" dirty="0"/>
          </a:p>
        </p:txBody>
      </p:sp>
      <p:sp>
        <p:nvSpPr>
          <p:cNvPr id="13" name="TextBox 12"/>
          <p:cNvSpPr txBox="1"/>
          <p:nvPr/>
        </p:nvSpPr>
        <p:spPr>
          <a:xfrm>
            <a:off x="6516216" y="2780928"/>
            <a:ext cx="1152128" cy="369332"/>
          </a:xfrm>
          <a:prstGeom prst="rect">
            <a:avLst/>
          </a:prstGeom>
          <a:noFill/>
        </p:spPr>
        <p:txBody>
          <a:bodyPr wrap="square" rtlCol="0">
            <a:spAutoFit/>
          </a:bodyPr>
          <a:lstStyle/>
          <a:p>
            <a:r>
              <a:rPr lang="en-US" dirty="0" smtClean="0"/>
              <a:t>JSON-text</a:t>
            </a:r>
            <a:endParaRPr lang="ru-RU" dirty="0"/>
          </a:p>
        </p:txBody>
      </p:sp>
      <p:sp>
        <p:nvSpPr>
          <p:cNvPr id="14" name="Овал 13"/>
          <p:cNvSpPr/>
          <p:nvPr/>
        </p:nvSpPr>
        <p:spPr>
          <a:xfrm>
            <a:off x="3635896" y="2420888"/>
            <a:ext cx="2520280" cy="201622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ru-RU"/>
          </a:p>
        </p:txBody>
      </p:sp>
      <p:sp>
        <p:nvSpPr>
          <p:cNvPr id="15" name="TextBox 14"/>
          <p:cNvSpPr txBox="1"/>
          <p:nvPr/>
        </p:nvSpPr>
        <p:spPr>
          <a:xfrm>
            <a:off x="3851920" y="2060848"/>
            <a:ext cx="1872208" cy="369332"/>
          </a:xfrm>
          <a:prstGeom prst="rect">
            <a:avLst/>
          </a:prstGeom>
          <a:noFill/>
        </p:spPr>
        <p:txBody>
          <a:bodyPr wrap="square" rtlCol="0">
            <a:spAutoFit/>
          </a:bodyPr>
          <a:lstStyle/>
          <a:p>
            <a:r>
              <a:rPr lang="en-US" dirty="0" err="1" smtClean="0">
                <a:latin typeface="+mj-lt"/>
                <a:cs typeface="Courier New" pitchFamily="49" charset="0"/>
              </a:rPr>
              <a:t>XMLHttpRequest</a:t>
            </a:r>
            <a:endParaRPr lang="ru-RU" dirty="0">
              <a:latin typeface="+mj-lt"/>
            </a:endParaRPr>
          </a:p>
        </p:txBody>
      </p:sp>
      <p:cxnSp>
        <p:nvCxnSpPr>
          <p:cNvPr id="18" name="Прямая со стрелкой 17"/>
          <p:cNvCxnSpPr/>
          <p:nvPr/>
        </p:nvCxnSpPr>
        <p:spPr>
          <a:xfrm flipH="1">
            <a:off x="5508104" y="2996952"/>
            <a:ext cx="576065" cy="2160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2" name="Овал 21"/>
          <p:cNvSpPr/>
          <p:nvPr/>
        </p:nvSpPr>
        <p:spPr>
          <a:xfrm>
            <a:off x="4427984" y="2996952"/>
            <a:ext cx="1080120"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JSON</a:t>
            </a:r>
            <a:endParaRPr lang="ru-RU" dirty="0"/>
          </a:p>
        </p:txBody>
      </p:sp>
      <p:cxnSp>
        <p:nvCxnSpPr>
          <p:cNvPr id="23" name="Прямая со стрелкой 22"/>
          <p:cNvCxnSpPr/>
          <p:nvPr/>
        </p:nvCxnSpPr>
        <p:spPr>
          <a:xfrm flipH="1">
            <a:off x="4788024" y="3861048"/>
            <a:ext cx="144016" cy="136815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6" name="TextBox 25"/>
          <p:cNvSpPr txBox="1"/>
          <p:nvPr/>
        </p:nvSpPr>
        <p:spPr>
          <a:xfrm>
            <a:off x="4067944" y="5229200"/>
            <a:ext cx="1944216" cy="369332"/>
          </a:xfrm>
          <a:prstGeom prst="rect">
            <a:avLst/>
          </a:prstGeom>
          <a:noFill/>
        </p:spPr>
        <p:txBody>
          <a:bodyPr wrap="square" rtlCol="0">
            <a:spAutoFit/>
          </a:bodyPr>
          <a:lstStyle/>
          <a:p>
            <a:r>
              <a:rPr lang="ru-RU" dirty="0" smtClean="0"/>
              <a:t>использование</a:t>
            </a:r>
            <a:endParaRPr lang="ru-RU"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792088"/>
          </a:xfrm>
        </p:spPr>
        <p:txBody>
          <a:bodyPr>
            <a:noAutofit/>
          </a:bodyPr>
          <a:lstStyle/>
          <a:p>
            <a:r>
              <a:rPr lang="ru-RU" sz="3600" dirty="0" smtClean="0"/>
              <a:t>Лекция 6. Архитектура распределенных </a:t>
            </a:r>
            <a:r>
              <a:rPr lang="ru-RU" sz="3600" dirty="0" err="1" smtClean="0"/>
              <a:t>клиент-сервисных</a:t>
            </a:r>
            <a:r>
              <a:rPr lang="ru-RU" sz="3600" dirty="0" smtClean="0"/>
              <a:t> систем </a:t>
            </a:r>
            <a:endParaRPr lang="ru-RU" sz="3600" dirty="0"/>
          </a:p>
        </p:txBody>
      </p:sp>
      <p:sp>
        <p:nvSpPr>
          <p:cNvPr id="4" name="TextBox 3"/>
          <p:cNvSpPr txBox="1"/>
          <p:nvPr/>
        </p:nvSpPr>
        <p:spPr>
          <a:xfrm>
            <a:off x="827584" y="1412776"/>
            <a:ext cx="7632848" cy="646331"/>
          </a:xfrm>
          <a:prstGeom prst="rect">
            <a:avLst/>
          </a:prstGeom>
          <a:noFill/>
        </p:spPr>
        <p:txBody>
          <a:bodyPr wrap="square" rtlCol="0">
            <a:spAutoFit/>
          </a:bodyPr>
          <a:lstStyle/>
          <a:p>
            <a:r>
              <a:rPr lang="ru-RU" dirty="0" smtClean="0"/>
              <a:t>Протокол </a:t>
            </a:r>
            <a:r>
              <a:rPr lang="en-US" dirty="0" smtClean="0"/>
              <a:t>TCP (Transmission Control Protocol)</a:t>
            </a:r>
          </a:p>
          <a:p>
            <a:r>
              <a:rPr lang="ru-RU" dirty="0" smtClean="0"/>
              <a:t>Протокол </a:t>
            </a:r>
            <a:r>
              <a:rPr lang="en-US" dirty="0" smtClean="0"/>
              <a:t>UDP (User Datagram Protocol)</a:t>
            </a:r>
            <a:endParaRPr lang="ru-RU" dirty="0" smtClean="0"/>
          </a:p>
        </p:txBody>
      </p:sp>
      <p:pic>
        <p:nvPicPr>
          <p:cNvPr id="1026" name="Picture 2" descr="TCP и UDP – такое разное установление соединения"/>
          <p:cNvPicPr>
            <a:picLocks noChangeAspect="1" noChangeArrowheads="1"/>
          </p:cNvPicPr>
          <p:nvPr/>
        </p:nvPicPr>
        <p:blipFill>
          <a:blip r:embed="rId2" cstate="print"/>
          <a:srcRect/>
          <a:stretch>
            <a:fillRect/>
          </a:stretch>
        </p:blipFill>
        <p:spPr bwMode="auto">
          <a:xfrm>
            <a:off x="0" y="2348880"/>
            <a:ext cx="9144000" cy="4086226"/>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ru-RU" dirty="0" smtClean="0"/>
              <a:t>Сравнение по характеристикам</a:t>
            </a:r>
            <a:endParaRPr lang="ru-RU" dirty="0"/>
          </a:p>
        </p:txBody>
      </p:sp>
      <p:sp>
        <p:nvSpPr>
          <p:cNvPr id="4" name="TextBox 3"/>
          <p:cNvSpPr txBox="1"/>
          <p:nvPr/>
        </p:nvSpPr>
        <p:spPr>
          <a:xfrm>
            <a:off x="395536" y="1052736"/>
            <a:ext cx="8352928" cy="4801314"/>
          </a:xfrm>
          <a:prstGeom prst="rect">
            <a:avLst/>
          </a:prstGeom>
          <a:noFill/>
        </p:spPr>
        <p:txBody>
          <a:bodyPr wrap="square" rtlCol="0">
            <a:spAutoFit/>
          </a:bodyPr>
          <a:lstStyle/>
          <a:p>
            <a:pPr fontAlgn="base"/>
            <a:r>
              <a:rPr lang="ru-RU" b="1" dirty="0" smtClean="0"/>
              <a:t>Надежность</a:t>
            </a:r>
            <a:r>
              <a:rPr lang="ru-RU" dirty="0" smtClean="0"/>
              <a:t>: в этом случае предпочтительнее будет протокол TCP, за счет подтверждения получения данных, повторной отправки в случае необходимости, а также использованию такого инструмента как тайм-аут. Протокол UDP такого инструментария не имеет, а потому при получении отправленные данные могут приходить не полностью;</a:t>
            </a:r>
          </a:p>
          <a:p>
            <a:pPr fontAlgn="base"/>
            <a:r>
              <a:rPr lang="ru-RU" b="1" dirty="0" smtClean="0"/>
              <a:t>Упорядоченность</a:t>
            </a:r>
            <a:r>
              <a:rPr lang="ru-RU" dirty="0" smtClean="0"/>
              <a:t>: опять будет предпочтительнее TCP, поскольку этот протокол гарантирует передачу пакетов данных именно в том порядке, в котором они были отправлены. В случае с UDP такой порядок не соблюдается;</a:t>
            </a:r>
          </a:p>
          <a:p>
            <a:pPr fontAlgn="base"/>
            <a:r>
              <a:rPr lang="ru-RU" b="1" dirty="0" smtClean="0"/>
              <a:t>Скорость</a:t>
            </a:r>
            <a:r>
              <a:rPr lang="ru-RU" dirty="0" smtClean="0"/>
              <a:t>: здесь уже лидировать будет UDP, так как более тяжеловесному TCP-протоколу будет требоваться больше времени для установки соединения, подтверждения получения, повторной отправки данных и т.д. ;</a:t>
            </a:r>
          </a:p>
          <a:p>
            <a:pPr fontAlgn="base"/>
            <a:r>
              <a:rPr lang="ru-RU" b="1" dirty="0" smtClean="0"/>
              <a:t>Метод передачи данных</a:t>
            </a:r>
            <a:r>
              <a:rPr lang="ru-RU" dirty="0" smtClean="0"/>
              <a:t>: в случае с TCP данные передаются </a:t>
            </a:r>
            <a:r>
              <a:rPr lang="ru-RU" dirty="0" err="1" smtClean="0"/>
              <a:t>потоково</a:t>
            </a:r>
            <a:r>
              <a:rPr lang="ru-RU" dirty="0" smtClean="0"/>
              <a:t>, границы фрагментов данных не имеют обозначения. В случае с UDP данные передаются в виде </a:t>
            </a:r>
            <a:r>
              <a:rPr lang="ru-RU" dirty="0" err="1" smtClean="0"/>
              <a:t>датаграмм</a:t>
            </a:r>
            <a:r>
              <a:rPr lang="ru-RU" dirty="0" smtClean="0"/>
              <a:t> – проверка пакетов на целостность осуществляется принимающей стороной только в случае получения сообщения. Также пакеты данных имеют определенные обозначения границ;</a:t>
            </a:r>
          </a:p>
          <a:p>
            <a:endParaRPr lang="ru-RU"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Создатель реляционной модели данных</a:t>
            </a:r>
            <a:endParaRPr lang="ru-RU" dirty="0"/>
          </a:p>
        </p:txBody>
      </p:sp>
      <p:pic>
        <p:nvPicPr>
          <p:cNvPr id="1026" name="Picture 2" descr="Edgar F Codd.jpg"/>
          <p:cNvPicPr>
            <a:picLocks noChangeAspect="1" noChangeArrowheads="1"/>
          </p:cNvPicPr>
          <p:nvPr/>
        </p:nvPicPr>
        <p:blipFill>
          <a:blip r:embed="rId2" cstate="print"/>
          <a:srcRect/>
          <a:stretch>
            <a:fillRect/>
          </a:stretch>
        </p:blipFill>
        <p:spPr bwMode="auto">
          <a:xfrm>
            <a:off x="611560" y="2564904"/>
            <a:ext cx="1905000" cy="2705100"/>
          </a:xfrm>
          <a:prstGeom prst="rect">
            <a:avLst/>
          </a:prstGeom>
          <a:noFill/>
        </p:spPr>
      </p:pic>
      <p:sp>
        <p:nvSpPr>
          <p:cNvPr id="6" name="TextBox 5"/>
          <p:cNvSpPr txBox="1"/>
          <p:nvPr/>
        </p:nvSpPr>
        <p:spPr>
          <a:xfrm>
            <a:off x="2987824" y="2852936"/>
            <a:ext cx="5688632" cy="2308324"/>
          </a:xfrm>
          <a:prstGeom prst="rect">
            <a:avLst/>
          </a:prstGeom>
          <a:noFill/>
        </p:spPr>
        <p:txBody>
          <a:bodyPr wrap="square" rtlCol="0">
            <a:spAutoFit/>
          </a:bodyPr>
          <a:lstStyle/>
          <a:p>
            <a:r>
              <a:rPr lang="ru-RU" dirty="0" smtClean="0"/>
              <a:t>Эдгар Франк Кодд</a:t>
            </a:r>
          </a:p>
          <a:p>
            <a:endParaRPr lang="ru-RU" dirty="0" smtClean="0"/>
          </a:p>
          <a:p>
            <a:endParaRPr lang="ru-RU" dirty="0" smtClean="0"/>
          </a:p>
          <a:p>
            <a:r>
              <a:rPr lang="ru-RU" dirty="0" smtClean="0"/>
              <a:t>В </a:t>
            </a:r>
            <a:r>
              <a:rPr lang="ru-RU" dirty="0" smtClean="0">
                <a:hlinkClick r:id="rId3" tooltip="1960-е"/>
              </a:rPr>
              <a:t>60-х</a:t>
            </a:r>
            <a:r>
              <a:rPr lang="ru-RU" dirty="0" smtClean="0"/>
              <a:t> — </a:t>
            </a:r>
            <a:r>
              <a:rPr lang="ru-RU" dirty="0" smtClean="0">
                <a:hlinkClick r:id="rId4" tooltip="1970-е"/>
              </a:rPr>
              <a:t>70-х</a:t>
            </a:r>
            <a:r>
              <a:rPr lang="ru-RU" dirty="0" smtClean="0"/>
              <a:t> годах он работал над своими теориями хранения данных. В </a:t>
            </a:r>
            <a:r>
              <a:rPr lang="ru-RU" dirty="0" smtClean="0">
                <a:hlinkClick r:id="rId5" tooltip="1970"/>
              </a:rPr>
              <a:t>1970</a:t>
            </a:r>
            <a:r>
              <a:rPr lang="ru-RU" dirty="0" smtClean="0"/>
              <a:t> издал работу «A </a:t>
            </a:r>
            <a:r>
              <a:rPr lang="ru-RU" dirty="0" err="1" smtClean="0"/>
              <a:t>Relational</a:t>
            </a:r>
            <a:r>
              <a:rPr lang="ru-RU" dirty="0" smtClean="0"/>
              <a:t> </a:t>
            </a:r>
            <a:r>
              <a:rPr lang="ru-RU" dirty="0" err="1" smtClean="0"/>
              <a:t>Model</a:t>
            </a:r>
            <a:r>
              <a:rPr lang="ru-RU" dirty="0" smtClean="0"/>
              <a:t> </a:t>
            </a:r>
            <a:r>
              <a:rPr lang="ru-RU" dirty="0" err="1" smtClean="0"/>
              <a:t>of</a:t>
            </a:r>
            <a:r>
              <a:rPr lang="ru-RU" dirty="0" smtClean="0"/>
              <a:t> </a:t>
            </a:r>
            <a:r>
              <a:rPr lang="ru-RU" dirty="0" err="1" smtClean="0"/>
              <a:t>Data</a:t>
            </a:r>
            <a:r>
              <a:rPr lang="ru-RU" dirty="0" smtClean="0"/>
              <a:t> </a:t>
            </a:r>
            <a:r>
              <a:rPr lang="ru-RU" dirty="0" err="1" smtClean="0"/>
              <a:t>for</a:t>
            </a:r>
            <a:r>
              <a:rPr lang="ru-RU" dirty="0" smtClean="0"/>
              <a:t> </a:t>
            </a:r>
            <a:r>
              <a:rPr lang="ru-RU" dirty="0" err="1" smtClean="0"/>
              <a:t>Large</a:t>
            </a:r>
            <a:r>
              <a:rPr lang="ru-RU" dirty="0" smtClean="0"/>
              <a:t> </a:t>
            </a:r>
            <a:r>
              <a:rPr lang="ru-RU" dirty="0" err="1" smtClean="0"/>
              <a:t>Shared</a:t>
            </a:r>
            <a:r>
              <a:rPr lang="ru-RU" dirty="0" smtClean="0"/>
              <a:t> </a:t>
            </a:r>
            <a:r>
              <a:rPr lang="ru-RU" dirty="0" err="1" smtClean="0"/>
              <a:t>Data</a:t>
            </a:r>
            <a:r>
              <a:rPr lang="ru-RU" dirty="0" smtClean="0"/>
              <a:t> </a:t>
            </a:r>
            <a:r>
              <a:rPr lang="ru-RU" dirty="0" err="1" smtClean="0"/>
              <a:t>Banks</a:t>
            </a:r>
            <a:r>
              <a:rPr lang="ru-RU" dirty="0" smtClean="0"/>
              <a:t>», которая считается первой работой по реляционной модели данных.</a:t>
            </a:r>
            <a:endParaRPr lang="ru-R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1052736"/>
            <a:ext cx="8352928" cy="4524315"/>
          </a:xfrm>
          <a:prstGeom prst="rect">
            <a:avLst/>
          </a:prstGeom>
          <a:noFill/>
        </p:spPr>
        <p:txBody>
          <a:bodyPr wrap="square" rtlCol="0">
            <a:spAutoFit/>
          </a:bodyPr>
          <a:lstStyle/>
          <a:p>
            <a:r>
              <a:rPr lang="ru-RU" dirty="0" smtClean="0"/>
              <a:t>Технология CORBA создана для поддержки разработки и развёртывания сложных объектно-ориентированных прикладных систем.</a:t>
            </a:r>
          </a:p>
          <a:p>
            <a:r>
              <a:rPr lang="ru-RU" dirty="0" smtClean="0"/>
              <a:t>CORBA является механизмом в программном обеспечении для осуществления интеграции изолированных систем, который даёт возможность программам, написанным на разных </a:t>
            </a:r>
            <a:r>
              <a:rPr lang="ru-RU" dirty="0" smtClean="0">
                <a:hlinkClick r:id="rId2" tooltip="Язык программирования"/>
              </a:rPr>
              <a:t>языках программирования</a:t>
            </a:r>
            <a:r>
              <a:rPr lang="ru-RU" dirty="0" smtClean="0"/>
              <a:t>, работающим в разных узлах сети, взаимодействовать друг с другом так же просто, как если бы они находились в адресном пространстве одного процесса.</a:t>
            </a:r>
          </a:p>
          <a:p>
            <a:r>
              <a:rPr lang="ru-RU" dirty="0" smtClean="0"/>
              <a:t>Спецификация CORBA предписывает объединение программного кода в объект, который должен содержать информацию о функциональности кода и интерфейсах доступа. Готовые объекты могут вызываться из других программ (или объектов спецификации CORBA), расположенных в сети.</a:t>
            </a:r>
          </a:p>
          <a:p>
            <a:r>
              <a:rPr lang="ru-RU" dirty="0" smtClean="0"/>
              <a:t>Спецификация CORBA использует </a:t>
            </a:r>
            <a:r>
              <a:rPr lang="ru-RU" dirty="0" smtClean="0">
                <a:hlinkClick r:id="rId3" tooltip="Язык описания интерфейсов"/>
              </a:rPr>
              <a:t>язык описания интерфейсов</a:t>
            </a:r>
            <a:r>
              <a:rPr lang="ru-RU" dirty="0" smtClean="0"/>
              <a:t> (OMG IDL) для определения интерфейсов взаимодействия объектов с внешним миром, она описывает правила отображения из IDL в язык, используемый разработчиком CORBA-объекта.</a:t>
            </a:r>
          </a:p>
          <a:p>
            <a:endParaRPr lang="ru-RU" dirty="0"/>
          </a:p>
        </p:txBody>
      </p:sp>
      <p:sp>
        <p:nvSpPr>
          <p:cNvPr id="5" name="Заголовок 1"/>
          <p:cNvSpPr txBox="1">
            <a:spLocks/>
          </p:cNvSpPr>
          <p:nvPr/>
        </p:nvSpPr>
        <p:spPr>
          <a:xfrm>
            <a:off x="395536" y="188640"/>
            <a:ext cx="8229600" cy="274042"/>
          </a:xfrm>
          <a:prstGeom prst="rect">
            <a:avLst/>
          </a:prstGeom>
        </p:spPr>
        <p:txBody>
          <a:bodyPr vert="horz" lIns="91440" tIns="45720" rIns="91440" bIns="45720" rtlCol="0" anchor="ctr">
            <a:noAutofit/>
          </a:bodyPr>
          <a:lstStyle/>
          <a:p>
            <a:pPr algn="ctr">
              <a:spcBef>
                <a:spcPct val="0"/>
              </a:spcBef>
            </a:pPr>
            <a:r>
              <a:rPr lang="en-US" sz="2800" dirty="0" smtClean="0"/>
              <a:t>CORBA – Common Object Request Broker Architecture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274042"/>
          </a:xfrm>
        </p:spPr>
        <p:txBody>
          <a:bodyPr>
            <a:noAutofit/>
          </a:bodyPr>
          <a:lstStyle/>
          <a:p>
            <a:r>
              <a:rPr lang="ru-RU" sz="2800" dirty="0" smtClean="0"/>
              <a:t>Сервисная (</a:t>
            </a:r>
            <a:r>
              <a:rPr lang="ru-RU" sz="2800" dirty="0" err="1" smtClean="0"/>
              <a:t>сервис-ориентированная</a:t>
            </a:r>
            <a:r>
              <a:rPr lang="ru-RU" sz="2800" dirty="0" smtClean="0"/>
              <a:t>) архитектура</a:t>
            </a:r>
            <a:endParaRPr lang="ru-RU" sz="2800" dirty="0"/>
          </a:p>
        </p:txBody>
      </p:sp>
      <p:sp>
        <p:nvSpPr>
          <p:cNvPr id="5" name="Прямоугольник 4"/>
          <p:cNvSpPr/>
          <p:nvPr/>
        </p:nvSpPr>
        <p:spPr>
          <a:xfrm>
            <a:off x="1619672" y="1556792"/>
            <a:ext cx="108012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3707904" y="764704"/>
            <a:ext cx="1080120" cy="7920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6"/>
          <p:cNvSpPr/>
          <p:nvPr/>
        </p:nvSpPr>
        <p:spPr>
          <a:xfrm>
            <a:off x="6948264" y="1844824"/>
            <a:ext cx="1080120" cy="7920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8" name="Прямоугольник 7"/>
          <p:cNvSpPr/>
          <p:nvPr/>
        </p:nvSpPr>
        <p:spPr>
          <a:xfrm>
            <a:off x="4427984" y="1988840"/>
            <a:ext cx="1080120" cy="7920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9" name="Прямоугольник 8"/>
          <p:cNvSpPr/>
          <p:nvPr/>
        </p:nvSpPr>
        <p:spPr>
          <a:xfrm>
            <a:off x="3059832" y="2996952"/>
            <a:ext cx="1080120" cy="7920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cxnSp>
        <p:nvCxnSpPr>
          <p:cNvPr id="11" name="Прямая со стрелкой 10"/>
          <p:cNvCxnSpPr>
            <a:endCxn id="6" idx="1"/>
          </p:cNvCxnSpPr>
          <p:nvPr/>
        </p:nvCxnSpPr>
        <p:spPr>
          <a:xfrm flipV="1">
            <a:off x="2699792" y="1160748"/>
            <a:ext cx="1008112" cy="39604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Прямая со стрелкой 11"/>
          <p:cNvCxnSpPr>
            <a:stCxn id="5" idx="3"/>
            <a:endCxn id="8" idx="1"/>
          </p:cNvCxnSpPr>
          <p:nvPr/>
        </p:nvCxnSpPr>
        <p:spPr>
          <a:xfrm>
            <a:off x="2699792" y="1952836"/>
            <a:ext cx="1728192" cy="43204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Прямая со стрелкой 14"/>
          <p:cNvCxnSpPr>
            <a:endCxn id="9" idx="0"/>
          </p:cNvCxnSpPr>
          <p:nvPr/>
        </p:nvCxnSpPr>
        <p:spPr>
          <a:xfrm>
            <a:off x="2699792" y="2348880"/>
            <a:ext cx="900100" cy="6480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Прямая со стрелкой 17"/>
          <p:cNvCxnSpPr>
            <a:stCxn id="8" idx="3"/>
            <a:endCxn id="7" idx="1"/>
          </p:cNvCxnSpPr>
          <p:nvPr/>
        </p:nvCxnSpPr>
        <p:spPr>
          <a:xfrm flipV="1">
            <a:off x="5508104" y="2240868"/>
            <a:ext cx="1440160" cy="14401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323528" y="4293096"/>
            <a:ext cx="8280920" cy="2031325"/>
          </a:xfrm>
          <a:prstGeom prst="rect">
            <a:avLst/>
          </a:prstGeom>
          <a:noFill/>
        </p:spPr>
        <p:txBody>
          <a:bodyPr wrap="square" rtlCol="0">
            <a:spAutoFit/>
          </a:bodyPr>
          <a:lstStyle/>
          <a:p>
            <a:r>
              <a:rPr lang="ru-RU" dirty="0" smtClean="0"/>
              <a:t>Хранилища данных</a:t>
            </a:r>
          </a:p>
          <a:p>
            <a:r>
              <a:rPr lang="ru-RU" dirty="0" smtClean="0"/>
              <a:t>Специальные данные (информационные системы)</a:t>
            </a:r>
          </a:p>
          <a:p>
            <a:r>
              <a:rPr lang="ru-RU" dirty="0" smtClean="0"/>
              <a:t>Специальные алгоритмы, функции</a:t>
            </a:r>
          </a:p>
          <a:p>
            <a:r>
              <a:rPr lang="ru-RU" dirty="0" smtClean="0"/>
              <a:t>Вычислительные ресурсы, в том числе специальные</a:t>
            </a:r>
          </a:p>
          <a:p>
            <a:r>
              <a:rPr lang="ru-RU" dirty="0" smtClean="0"/>
              <a:t>Масштабирование обработки</a:t>
            </a:r>
          </a:p>
          <a:p>
            <a:r>
              <a:rPr lang="ru-RU" dirty="0" smtClean="0"/>
              <a:t>Примеры: </a:t>
            </a:r>
            <a:r>
              <a:rPr lang="en-US" dirty="0" smtClean="0"/>
              <a:t>Google </a:t>
            </a:r>
            <a:r>
              <a:rPr lang="ru-RU" dirty="0" smtClean="0"/>
              <a:t>поиск, карты, почта, новости, документы, календарь, переводчик!!! и др. </a:t>
            </a:r>
            <a:endParaRPr lang="ru-RU"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274042"/>
          </a:xfrm>
        </p:spPr>
        <p:txBody>
          <a:bodyPr>
            <a:noAutofit/>
          </a:bodyPr>
          <a:lstStyle/>
          <a:p>
            <a:r>
              <a:rPr lang="ru-RU" sz="3600" dirty="0" err="1" smtClean="0"/>
              <a:t>Микросервисы</a:t>
            </a:r>
            <a:endParaRPr lang="ru-RU" sz="3600" dirty="0"/>
          </a:p>
        </p:txBody>
      </p:sp>
      <p:sp>
        <p:nvSpPr>
          <p:cNvPr id="4" name="TextBox 3"/>
          <p:cNvSpPr txBox="1"/>
          <p:nvPr/>
        </p:nvSpPr>
        <p:spPr>
          <a:xfrm>
            <a:off x="395536" y="1052736"/>
            <a:ext cx="8352928" cy="5355312"/>
          </a:xfrm>
          <a:prstGeom prst="rect">
            <a:avLst/>
          </a:prstGeom>
          <a:noFill/>
        </p:spPr>
        <p:txBody>
          <a:bodyPr wrap="square" rtlCol="0">
            <a:spAutoFit/>
          </a:bodyPr>
          <a:lstStyle/>
          <a:p>
            <a:r>
              <a:rPr lang="ru-RU" b="1" dirty="0" err="1" smtClean="0"/>
              <a:t>Микросервисная</a:t>
            </a:r>
            <a:r>
              <a:rPr lang="ru-RU" b="1" dirty="0" smtClean="0"/>
              <a:t> архитектура</a:t>
            </a:r>
            <a:r>
              <a:rPr lang="ru-RU" dirty="0" smtClean="0"/>
              <a:t> — вариант </a:t>
            </a:r>
            <a:r>
              <a:rPr lang="ru-RU" dirty="0" err="1" smtClean="0">
                <a:hlinkClick r:id="rId2" tooltip="Сервис-ориентированная архитектура"/>
              </a:rPr>
              <a:t>сервис-ориентированной</a:t>
            </a:r>
            <a:r>
              <a:rPr lang="ru-RU" dirty="0" smtClean="0">
                <a:hlinkClick r:id="rId2" tooltip="Сервис-ориентированная архитектура"/>
              </a:rPr>
              <a:t> архитектуры</a:t>
            </a:r>
            <a:r>
              <a:rPr lang="ru-RU" dirty="0" smtClean="0"/>
              <a:t> программного обеспечения, направленный на взаимодействие насколько это возможно небольших, слабо связанных и легко изменяемых модулей — </a:t>
            </a:r>
            <a:r>
              <a:rPr lang="ru-RU" b="1" i="1" dirty="0" err="1" smtClean="0"/>
              <a:t>микросервисов</a:t>
            </a:r>
            <a:r>
              <a:rPr lang="ru-RU" dirty="0" smtClean="0"/>
              <a:t>, получивший распространение в середине 2010-х годов в связи с развитием практик </a:t>
            </a:r>
            <a:r>
              <a:rPr lang="ru-RU" dirty="0" smtClean="0">
                <a:hlinkClick r:id="rId3" tooltip="Гибкая разработка программного обеспечения"/>
              </a:rPr>
              <a:t>гибкой разработки</a:t>
            </a:r>
            <a:r>
              <a:rPr lang="ru-RU" dirty="0" smtClean="0"/>
              <a:t> и </a:t>
            </a:r>
            <a:r>
              <a:rPr lang="ru-RU" dirty="0" err="1" smtClean="0">
                <a:hlinkClick r:id="rId4" tooltip="DevOps"/>
              </a:rPr>
              <a:t>DevOps</a:t>
            </a:r>
            <a:endParaRPr lang="en-US" dirty="0" smtClean="0"/>
          </a:p>
          <a:p>
            <a:endParaRPr lang="en-US" dirty="0" smtClean="0"/>
          </a:p>
          <a:p>
            <a:r>
              <a:rPr lang="ru-RU" dirty="0" smtClean="0"/>
              <a:t>Свойства, характерные для </a:t>
            </a:r>
            <a:r>
              <a:rPr lang="ru-RU" dirty="0" err="1" smtClean="0"/>
              <a:t>микросервисной</a:t>
            </a:r>
            <a:r>
              <a:rPr lang="ru-RU" dirty="0" smtClean="0"/>
              <a:t> архитектуры</a:t>
            </a:r>
            <a:r>
              <a:rPr lang="ru-RU" baseline="30000" dirty="0" smtClean="0">
                <a:hlinkClick r:id="rId5"/>
              </a:rPr>
              <a:t>[1]</a:t>
            </a:r>
            <a:r>
              <a:rPr lang="ru-RU" dirty="0" smtClean="0"/>
              <a:t>:</a:t>
            </a:r>
          </a:p>
          <a:p>
            <a:r>
              <a:rPr lang="ru-RU" dirty="0" smtClean="0"/>
              <a:t>модули можно легко заменить в любое время: акцент на простоту, независимость развёртывания и обновления каждого из </a:t>
            </a:r>
            <a:r>
              <a:rPr lang="ru-RU" dirty="0" err="1" smtClean="0"/>
              <a:t>микросервисов</a:t>
            </a:r>
            <a:r>
              <a:rPr lang="ru-RU" dirty="0" smtClean="0"/>
              <a:t>;</a:t>
            </a:r>
          </a:p>
          <a:p>
            <a:r>
              <a:rPr lang="ru-RU" dirty="0" smtClean="0"/>
              <a:t>модули организованы вокруг функций: </a:t>
            </a:r>
            <a:r>
              <a:rPr lang="ru-RU" dirty="0" err="1" smtClean="0"/>
              <a:t>микросервис</a:t>
            </a:r>
            <a:r>
              <a:rPr lang="ru-RU" dirty="0" smtClean="0"/>
              <a:t> по возможности выполняет только одну достаточно элементарную функцию;</a:t>
            </a:r>
          </a:p>
          <a:p>
            <a:r>
              <a:rPr lang="ru-RU" dirty="0" smtClean="0"/>
              <a:t>модули могут быть реализованы с использованием различных </a:t>
            </a:r>
            <a:r>
              <a:rPr lang="ru-RU" dirty="0" smtClean="0">
                <a:hlinkClick r:id="rId6" tooltip="Язык программирования"/>
              </a:rPr>
              <a:t>языков программирования</a:t>
            </a:r>
            <a:r>
              <a:rPr lang="ru-RU" dirty="0" smtClean="0"/>
              <a:t>, </a:t>
            </a:r>
            <a:r>
              <a:rPr lang="ru-RU" dirty="0" err="1" smtClean="0">
                <a:hlinkClick r:id="rId7" tooltip="Фреймворк"/>
              </a:rPr>
              <a:t>фреймворков</a:t>
            </a:r>
            <a:r>
              <a:rPr lang="ru-RU" dirty="0" smtClean="0"/>
              <a:t>, </a:t>
            </a:r>
            <a:r>
              <a:rPr lang="ru-RU" dirty="0" smtClean="0">
                <a:hlinkClick r:id="rId8" tooltip="Связующее программное обеспечение"/>
              </a:rPr>
              <a:t>связующего программного обеспечения</a:t>
            </a:r>
            <a:r>
              <a:rPr lang="ru-RU" dirty="0" smtClean="0"/>
              <a:t>, выполняться в различных средах </a:t>
            </a:r>
            <a:r>
              <a:rPr lang="ru-RU" dirty="0" smtClean="0">
                <a:hlinkClick r:id="rId9" tooltip="Контейнеризация (информатика)"/>
              </a:rPr>
              <a:t>контейнеризации</a:t>
            </a:r>
            <a:r>
              <a:rPr lang="ru-RU" dirty="0" smtClean="0"/>
              <a:t>, </a:t>
            </a:r>
            <a:r>
              <a:rPr lang="ru-RU" dirty="0" smtClean="0">
                <a:hlinkClick r:id="rId10" tooltip="Виртуализация"/>
              </a:rPr>
              <a:t>виртуализации</a:t>
            </a:r>
            <a:r>
              <a:rPr lang="ru-RU" dirty="0" smtClean="0"/>
              <a:t>, под управлением различных </a:t>
            </a:r>
            <a:r>
              <a:rPr lang="ru-RU" dirty="0" smtClean="0">
                <a:hlinkClick r:id="rId11" tooltip="Операционная система"/>
              </a:rPr>
              <a:t>операционных систем</a:t>
            </a:r>
            <a:r>
              <a:rPr lang="ru-RU" dirty="0" smtClean="0"/>
              <a:t> на различных </a:t>
            </a:r>
            <a:r>
              <a:rPr lang="ru-RU" dirty="0" smtClean="0">
                <a:hlinkClick r:id="rId12" tooltip="Аппаратная платформа компьютера"/>
              </a:rPr>
              <a:t>аппаратных платформах</a:t>
            </a:r>
            <a:r>
              <a:rPr lang="ru-RU" dirty="0" smtClean="0"/>
              <a:t>: приоритет отдаётся в пользу наибольшей эффективности для каждой конкретной функции, нежели стандартизации средств разработки и исполнения;</a:t>
            </a:r>
          </a:p>
          <a:p>
            <a:r>
              <a:rPr lang="ru-RU" dirty="0" smtClean="0"/>
              <a:t>архитектура симметричная, а не иерархическая: зависимости между </a:t>
            </a:r>
            <a:r>
              <a:rPr lang="ru-RU" dirty="0" err="1" smtClean="0"/>
              <a:t>микросервисами</a:t>
            </a:r>
            <a:r>
              <a:rPr lang="ru-RU" dirty="0" smtClean="0"/>
              <a:t> </a:t>
            </a:r>
            <a:r>
              <a:rPr lang="ru-RU" dirty="0" err="1" smtClean="0"/>
              <a:t>одноранговые</a:t>
            </a:r>
            <a:r>
              <a:rPr lang="ru-RU" dirty="0" smtClean="0"/>
              <a: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274042"/>
          </a:xfrm>
        </p:spPr>
        <p:txBody>
          <a:bodyPr>
            <a:noAutofit/>
          </a:bodyPr>
          <a:lstStyle/>
          <a:p>
            <a:r>
              <a:rPr lang="ru-RU" sz="3200" dirty="0" smtClean="0"/>
              <a:t>Объектная парадигма взаимодействия</a:t>
            </a:r>
            <a:endParaRPr lang="ru-RU" sz="3200" dirty="0"/>
          </a:p>
        </p:txBody>
      </p:sp>
      <p:sp>
        <p:nvSpPr>
          <p:cNvPr id="4" name="TextBox 3"/>
          <p:cNvSpPr txBox="1"/>
          <p:nvPr/>
        </p:nvSpPr>
        <p:spPr>
          <a:xfrm>
            <a:off x="395536" y="1052736"/>
            <a:ext cx="8352928" cy="4678204"/>
          </a:xfrm>
          <a:prstGeom prst="rect">
            <a:avLst/>
          </a:prstGeom>
          <a:noFill/>
        </p:spPr>
        <p:txBody>
          <a:bodyPr wrap="square" rtlCol="0">
            <a:spAutoFit/>
          </a:bodyPr>
          <a:lstStyle/>
          <a:p>
            <a:r>
              <a:rPr lang="en-US" sz="2800" dirty="0" smtClean="0"/>
              <a:t>T result = </a:t>
            </a:r>
            <a:r>
              <a:rPr lang="en-US" sz="2800" dirty="0" err="1" smtClean="0"/>
              <a:t>obj.Method</a:t>
            </a:r>
            <a:r>
              <a:rPr lang="en-US" sz="2800" dirty="0" smtClean="0"/>
              <a:t>(C1 arg1, C2 arg2, …)</a:t>
            </a:r>
          </a:p>
          <a:p>
            <a:endParaRPr lang="en-US" dirty="0" smtClean="0"/>
          </a:p>
          <a:p>
            <a:r>
              <a:rPr lang="en-US" dirty="0" smtClean="0">
                <a:hlinkClick r:id="rId2"/>
              </a:rPr>
              <a:t>GET</a:t>
            </a:r>
            <a:r>
              <a:rPr lang="en-US" dirty="0" smtClean="0"/>
              <a:t> /</a:t>
            </a:r>
            <a:r>
              <a:rPr lang="ru-RU" i="1" dirty="0" smtClean="0"/>
              <a:t>страница</a:t>
            </a:r>
            <a:r>
              <a:rPr lang="ru-RU" dirty="0" smtClean="0"/>
              <a:t> </a:t>
            </a:r>
            <a:r>
              <a:rPr lang="en-US" dirty="0" smtClean="0"/>
              <a:t>HTTP/1.1 </a:t>
            </a:r>
          </a:p>
          <a:p>
            <a:r>
              <a:rPr lang="en-US" dirty="0" smtClean="0"/>
              <a:t>Host: domain.org </a:t>
            </a:r>
          </a:p>
          <a:p>
            <a:r>
              <a:rPr lang="en-US" dirty="0" err="1" smtClean="0"/>
              <a:t>QueryString</a:t>
            </a:r>
            <a:r>
              <a:rPr lang="en-US" dirty="0" smtClean="0"/>
              <a:t>: arg1=dsksdjdf&amp;arg2=</a:t>
            </a:r>
            <a:r>
              <a:rPr lang="en-US" dirty="0" err="1" smtClean="0"/>
              <a:t>wkjwekj</a:t>
            </a:r>
            <a:endParaRPr lang="en-US" dirty="0" smtClean="0"/>
          </a:p>
          <a:p>
            <a:r>
              <a:rPr lang="en-US" dirty="0" smtClean="0"/>
              <a:t>Accept: text/html </a:t>
            </a:r>
          </a:p>
          <a:p>
            <a:endParaRPr lang="en-US" dirty="0" smtClean="0"/>
          </a:p>
          <a:p>
            <a:r>
              <a:rPr lang="ru-RU" dirty="0" smtClean="0"/>
              <a:t>Ответ сервера:</a:t>
            </a:r>
          </a:p>
          <a:p>
            <a:r>
              <a:rPr lang="en-US" dirty="0" smtClean="0"/>
              <a:t>HTTP/1.1 200 OK </a:t>
            </a:r>
          </a:p>
          <a:p>
            <a:r>
              <a:rPr lang="en-US" dirty="0" smtClean="0"/>
              <a:t>Content-Language: </a:t>
            </a:r>
            <a:r>
              <a:rPr lang="en-US" dirty="0" err="1" smtClean="0"/>
              <a:t>ru</a:t>
            </a:r>
            <a:r>
              <a:rPr lang="en-US" dirty="0" smtClean="0"/>
              <a:t> </a:t>
            </a:r>
          </a:p>
          <a:p>
            <a:r>
              <a:rPr lang="en-US" dirty="0" smtClean="0"/>
              <a:t>Content-Type: text/html; </a:t>
            </a:r>
          </a:p>
          <a:p>
            <a:r>
              <a:rPr lang="en-US" dirty="0" err="1" smtClean="0"/>
              <a:t>charset</a:t>
            </a:r>
            <a:r>
              <a:rPr lang="en-US" dirty="0" smtClean="0"/>
              <a:t>=utf-8 </a:t>
            </a:r>
          </a:p>
          <a:p>
            <a:r>
              <a:rPr lang="en-US" dirty="0" smtClean="0"/>
              <a:t>Content-Length: 1234 </a:t>
            </a:r>
          </a:p>
          <a:p>
            <a:r>
              <a:rPr lang="en-US" i="1" dirty="0" smtClean="0"/>
              <a:t>(</a:t>
            </a:r>
            <a:r>
              <a:rPr lang="ru-RU" i="1" dirty="0" smtClean="0"/>
              <a:t>пустая строка)</a:t>
            </a:r>
            <a:r>
              <a:rPr lang="ru-RU" dirty="0" smtClean="0"/>
              <a:t> </a:t>
            </a:r>
            <a:endParaRPr lang="en-US" dirty="0" smtClean="0"/>
          </a:p>
          <a:p>
            <a:r>
              <a:rPr lang="ru-RU" i="1" dirty="0" smtClean="0"/>
              <a:t>(запрошенная страница в </a:t>
            </a:r>
            <a:r>
              <a:rPr lang="en-US" i="1" dirty="0" smtClean="0">
                <a:hlinkClick r:id="rId3" tooltip="HTML"/>
              </a:rPr>
              <a:t>HTML</a:t>
            </a:r>
            <a:r>
              <a:rPr lang="en-US" i="1" dirty="0" smtClean="0"/>
              <a:t>)</a:t>
            </a:r>
            <a:endParaRPr lang="ru-RU" dirty="0" smtClean="0"/>
          </a:p>
          <a:p>
            <a:endParaRPr lang="ru-RU"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418058"/>
          </a:xfrm>
        </p:spPr>
        <p:txBody>
          <a:bodyPr>
            <a:noAutofit/>
          </a:bodyPr>
          <a:lstStyle/>
          <a:p>
            <a:r>
              <a:rPr lang="ru-RU" sz="2300" dirty="0" smtClean="0"/>
              <a:t>Реализация объектной парадигмы: </a:t>
            </a:r>
            <a:r>
              <a:rPr lang="en-US" sz="2300" dirty="0" smtClean="0"/>
              <a:t>SOAP Simple Object Access Protocol</a:t>
            </a:r>
            <a:endParaRPr lang="ru-RU" sz="2300" dirty="0"/>
          </a:p>
        </p:txBody>
      </p:sp>
      <p:sp>
        <p:nvSpPr>
          <p:cNvPr id="4" name="TextBox 3"/>
          <p:cNvSpPr txBox="1"/>
          <p:nvPr/>
        </p:nvSpPr>
        <p:spPr>
          <a:xfrm>
            <a:off x="323528" y="404664"/>
            <a:ext cx="8280920" cy="6555641"/>
          </a:xfrm>
          <a:prstGeom prst="rect">
            <a:avLst/>
          </a:prstGeom>
          <a:noFill/>
        </p:spPr>
        <p:txBody>
          <a:bodyPr wrap="square" rtlCol="0">
            <a:spAutoFit/>
          </a:bodyPr>
          <a:lstStyle/>
          <a:p>
            <a:r>
              <a:rPr lang="en-US" sz="1400" dirty="0" smtClean="0"/>
              <a:t>&lt;?xml version="1.0" encoding="utf-8"?&gt; </a:t>
            </a:r>
          </a:p>
          <a:p>
            <a:r>
              <a:rPr lang="en-US" sz="1400" b="1" dirty="0" smtClean="0"/>
              <a:t>&lt;</a:t>
            </a:r>
            <a:r>
              <a:rPr lang="en-US" sz="1400" b="1" dirty="0" err="1" smtClean="0"/>
              <a:t>soap:Envelope</a:t>
            </a:r>
            <a:r>
              <a:rPr lang="en-US" sz="1400" dirty="0" smtClean="0"/>
              <a:t> </a:t>
            </a:r>
            <a:r>
              <a:rPr lang="en-US" sz="1400" dirty="0" err="1" smtClean="0"/>
              <a:t>xmlns:xsi</a:t>
            </a:r>
            <a:r>
              <a:rPr lang="en-US" sz="1400" dirty="0" smtClean="0"/>
              <a:t>="http://www.w3.org/2001/XMLSchema-instance" </a:t>
            </a:r>
            <a:r>
              <a:rPr lang="en-US" sz="1400" dirty="0" err="1" smtClean="0"/>
              <a:t>xmlns:xsd</a:t>
            </a:r>
            <a:r>
              <a:rPr lang="en-US" sz="1400" dirty="0" smtClean="0"/>
              <a:t>="http://www.w3.org/2001/XMLSchema" </a:t>
            </a:r>
            <a:r>
              <a:rPr lang="en-US" sz="1400" dirty="0" err="1" smtClean="0"/>
              <a:t>xmlns:soap</a:t>
            </a:r>
            <a:r>
              <a:rPr lang="en-US" sz="1400" dirty="0" smtClean="0"/>
              <a:t>="http://schemas.xmlsoap.org/soap/envelope/"</a:t>
            </a:r>
            <a:r>
              <a:rPr lang="en-US" sz="1400" b="1" dirty="0" smtClean="0"/>
              <a:t>&gt;</a:t>
            </a:r>
            <a:r>
              <a:rPr lang="en-US" sz="1400" dirty="0" smtClean="0"/>
              <a:t> </a:t>
            </a:r>
          </a:p>
          <a:p>
            <a:r>
              <a:rPr lang="en-US" sz="1400" b="1" dirty="0" smtClean="0"/>
              <a:t>&lt;</a:t>
            </a:r>
            <a:r>
              <a:rPr lang="en-US" sz="1400" b="1" dirty="0" err="1" smtClean="0"/>
              <a:t>soap:Body</a:t>
            </a:r>
            <a:r>
              <a:rPr lang="en-US" sz="1400" b="1" dirty="0" smtClean="0"/>
              <a:t>&gt;</a:t>
            </a:r>
          </a:p>
          <a:p>
            <a:r>
              <a:rPr lang="en-US" sz="1400" b="1" dirty="0" smtClean="0"/>
              <a:t>    &lt;</a:t>
            </a:r>
            <a:r>
              <a:rPr lang="en-US" sz="1400" b="1" dirty="0" err="1" smtClean="0"/>
              <a:t>getProductDetails</a:t>
            </a:r>
            <a:r>
              <a:rPr lang="en-US" sz="1400" dirty="0" smtClean="0"/>
              <a:t> </a:t>
            </a:r>
            <a:r>
              <a:rPr lang="en-US" sz="1400" dirty="0" err="1" smtClean="0"/>
              <a:t>xmlns</a:t>
            </a:r>
            <a:r>
              <a:rPr lang="en-US" sz="1400" dirty="0" smtClean="0"/>
              <a:t>="http://warehouse.example.com/ws"</a:t>
            </a:r>
            <a:r>
              <a:rPr lang="en-US" sz="1400" b="1" dirty="0" smtClean="0"/>
              <a:t>&gt;</a:t>
            </a:r>
            <a:r>
              <a:rPr lang="en-US" sz="1400" dirty="0" smtClean="0"/>
              <a:t> </a:t>
            </a:r>
          </a:p>
          <a:p>
            <a:r>
              <a:rPr lang="en-US" sz="1400" dirty="0" smtClean="0"/>
              <a:t>        </a:t>
            </a:r>
            <a:r>
              <a:rPr lang="en-US" sz="1400" b="1" dirty="0" smtClean="0"/>
              <a:t>&lt;</a:t>
            </a:r>
            <a:r>
              <a:rPr lang="en-US" sz="1400" b="1" dirty="0" err="1" smtClean="0"/>
              <a:t>productID</a:t>
            </a:r>
            <a:r>
              <a:rPr lang="en-US" sz="1400" b="1" dirty="0" smtClean="0"/>
              <a:t>&gt;</a:t>
            </a:r>
            <a:r>
              <a:rPr lang="en-US" sz="1400" dirty="0" smtClean="0"/>
              <a:t>12345</a:t>
            </a:r>
            <a:r>
              <a:rPr lang="en-US" sz="1400" b="1" dirty="0" smtClean="0"/>
              <a:t>&lt;/</a:t>
            </a:r>
            <a:r>
              <a:rPr lang="en-US" sz="1400" b="1" dirty="0" err="1" smtClean="0"/>
              <a:t>productID</a:t>
            </a:r>
            <a:r>
              <a:rPr lang="en-US" sz="1400" b="1" dirty="0" smtClean="0"/>
              <a:t>&gt;</a:t>
            </a:r>
            <a:r>
              <a:rPr lang="en-US" sz="1400" dirty="0" smtClean="0"/>
              <a:t> </a:t>
            </a:r>
          </a:p>
          <a:p>
            <a:r>
              <a:rPr lang="en-US" sz="1400" b="1" dirty="0" smtClean="0"/>
              <a:t>    &lt;/</a:t>
            </a:r>
            <a:r>
              <a:rPr lang="en-US" sz="1400" b="1" dirty="0" err="1" smtClean="0"/>
              <a:t>getProductDetails</a:t>
            </a:r>
            <a:r>
              <a:rPr lang="en-US" sz="1400" b="1" dirty="0" smtClean="0"/>
              <a:t>&gt;</a:t>
            </a:r>
            <a:r>
              <a:rPr lang="en-US" sz="1400" dirty="0" smtClean="0"/>
              <a:t> </a:t>
            </a:r>
          </a:p>
          <a:p>
            <a:r>
              <a:rPr lang="en-US" sz="1400" b="1" dirty="0" smtClean="0"/>
              <a:t>&lt;/</a:t>
            </a:r>
            <a:r>
              <a:rPr lang="en-US" sz="1400" b="1" dirty="0" err="1" smtClean="0"/>
              <a:t>soap:Body</a:t>
            </a:r>
            <a:r>
              <a:rPr lang="en-US" sz="1400" b="1" dirty="0" smtClean="0"/>
              <a:t>&gt;</a:t>
            </a:r>
            <a:r>
              <a:rPr lang="en-US" sz="1400" dirty="0" smtClean="0"/>
              <a:t> </a:t>
            </a:r>
          </a:p>
          <a:p>
            <a:r>
              <a:rPr lang="en-US" sz="1400" b="1" dirty="0" smtClean="0"/>
              <a:t>&lt;/</a:t>
            </a:r>
            <a:r>
              <a:rPr lang="en-US" sz="1400" b="1" dirty="0" err="1" smtClean="0"/>
              <a:t>soap:Envelope</a:t>
            </a:r>
            <a:r>
              <a:rPr lang="en-US" sz="1400" b="1" dirty="0" smtClean="0"/>
              <a:t>&gt;</a:t>
            </a:r>
          </a:p>
          <a:p>
            <a:endParaRPr lang="en-US" sz="1400" dirty="0" smtClean="0"/>
          </a:p>
          <a:p>
            <a:r>
              <a:rPr lang="en-US" sz="1400" dirty="0" smtClean="0"/>
              <a:t>&lt;?xml version="1.0" encoding="utf-8"?&gt; </a:t>
            </a:r>
          </a:p>
          <a:p>
            <a:r>
              <a:rPr lang="en-US" sz="1400" b="1" dirty="0" smtClean="0"/>
              <a:t>&lt;</a:t>
            </a:r>
            <a:r>
              <a:rPr lang="en-US" sz="1400" b="1" dirty="0" err="1" smtClean="0"/>
              <a:t>soap:Envelope</a:t>
            </a:r>
            <a:r>
              <a:rPr lang="en-US" sz="1400" dirty="0" smtClean="0"/>
              <a:t> </a:t>
            </a:r>
            <a:r>
              <a:rPr lang="en-US" sz="1400" dirty="0" err="1" smtClean="0"/>
              <a:t>xmlns:xsi</a:t>
            </a:r>
            <a:r>
              <a:rPr lang="en-US" sz="1400" dirty="0" smtClean="0"/>
              <a:t>="http://www.w3.org/2001/XMLSchema-instance" </a:t>
            </a:r>
            <a:r>
              <a:rPr lang="en-US" sz="1400" dirty="0" err="1" smtClean="0"/>
              <a:t>xmlns:xsd</a:t>
            </a:r>
            <a:r>
              <a:rPr lang="en-US" sz="1400" dirty="0" smtClean="0"/>
              <a:t>="http://www.w3.org/2001/XMLSchema" </a:t>
            </a:r>
            <a:r>
              <a:rPr lang="en-US" sz="1400" dirty="0" err="1" smtClean="0"/>
              <a:t>xmlns:soap</a:t>
            </a:r>
            <a:r>
              <a:rPr lang="en-US" sz="1400" dirty="0" smtClean="0"/>
              <a:t>="http://schemas.xmlsoap.org/soap/envelope/"</a:t>
            </a:r>
            <a:r>
              <a:rPr lang="en-US" sz="1400" b="1" dirty="0" smtClean="0"/>
              <a:t>&gt;</a:t>
            </a:r>
            <a:r>
              <a:rPr lang="en-US" sz="1400" dirty="0" smtClean="0"/>
              <a:t> </a:t>
            </a:r>
          </a:p>
          <a:p>
            <a:r>
              <a:rPr lang="en-US" sz="1400" b="1" dirty="0" smtClean="0"/>
              <a:t>&lt;</a:t>
            </a:r>
            <a:r>
              <a:rPr lang="en-US" sz="1400" b="1" dirty="0" err="1" smtClean="0"/>
              <a:t>soap:Body</a:t>
            </a:r>
            <a:r>
              <a:rPr lang="en-US" sz="1400" b="1" dirty="0" smtClean="0"/>
              <a:t>&gt;</a:t>
            </a:r>
            <a:r>
              <a:rPr lang="en-US" sz="1400" dirty="0" smtClean="0"/>
              <a:t> </a:t>
            </a:r>
          </a:p>
          <a:p>
            <a:r>
              <a:rPr lang="en-US" sz="1400" b="1" dirty="0" smtClean="0"/>
              <a:t>    &lt;</a:t>
            </a:r>
            <a:r>
              <a:rPr lang="en-US" sz="1400" b="1" dirty="0" err="1" smtClean="0"/>
              <a:t>getProductDetailsResponse</a:t>
            </a:r>
            <a:r>
              <a:rPr lang="en-US" sz="1400" dirty="0" smtClean="0"/>
              <a:t> </a:t>
            </a:r>
            <a:r>
              <a:rPr lang="en-US" sz="1400" dirty="0" err="1" smtClean="0"/>
              <a:t>xmlns</a:t>
            </a:r>
            <a:r>
              <a:rPr lang="en-US" sz="1400" dirty="0" smtClean="0"/>
              <a:t>="http://warehouse.example.com/ws"</a:t>
            </a:r>
            <a:r>
              <a:rPr lang="en-US" sz="1400" b="1" dirty="0" smtClean="0"/>
              <a:t>&gt;</a:t>
            </a:r>
            <a:r>
              <a:rPr lang="en-US" sz="1400" dirty="0" smtClean="0"/>
              <a:t> </a:t>
            </a:r>
          </a:p>
          <a:p>
            <a:r>
              <a:rPr lang="en-US" sz="1400" b="1" dirty="0" smtClean="0"/>
              <a:t>        &lt;</a:t>
            </a:r>
            <a:r>
              <a:rPr lang="en-US" sz="1400" b="1" dirty="0" err="1" smtClean="0"/>
              <a:t>getProductDetailsResult</a:t>
            </a:r>
            <a:r>
              <a:rPr lang="en-US" sz="1400" b="1" dirty="0" smtClean="0"/>
              <a:t>&gt;</a:t>
            </a:r>
            <a:r>
              <a:rPr lang="en-US" sz="1400" dirty="0" smtClean="0"/>
              <a:t> </a:t>
            </a:r>
          </a:p>
          <a:p>
            <a:r>
              <a:rPr lang="en-US" sz="1400" b="1" dirty="0" smtClean="0"/>
              <a:t>            &lt;</a:t>
            </a:r>
            <a:r>
              <a:rPr lang="en-US" sz="1400" b="1" dirty="0" err="1" smtClean="0"/>
              <a:t>productID</a:t>
            </a:r>
            <a:r>
              <a:rPr lang="en-US" sz="1400" b="1" dirty="0" smtClean="0"/>
              <a:t>&gt;</a:t>
            </a:r>
            <a:r>
              <a:rPr lang="en-US" sz="1400" dirty="0" smtClean="0"/>
              <a:t>12345</a:t>
            </a:r>
            <a:r>
              <a:rPr lang="en-US" sz="1400" b="1" dirty="0" smtClean="0"/>
              <a:t>&lt;/</a:t>
            </a:r>
            <a:r>
              <a:rPr lang="en-US" sz="1400" b="1" dirty="0" err="1" smtClean="0"/>
              <a:t>productID</a:t>
            </a:r>
            <a:r>
              <a:rPr lang="en-US" sz="1400" b="1" dirty="0" smtClean="0"/>
              <a:t>&gt;</a:t>
            </a:r>
            <a:r>
              <a:rPr lang="en-US" sz="1400" dirty="0" smtClean="0"/>
              <a:t> </a:t>
            </a:r>
          </a:p>
          <a:p>
            <a:r>
              <a:rPr lang="en-US" sz="1400" b="1" dirty="0" smtClean="0"/>
              <a:t>            &lt;</a:t>
            </a:r>
            <a:r>
              <a:rPr lang="en-US" sz="1400" b="1" dirty="0" err="1" smtClean="0"/>
              <a:t>productName</a:t>
            </a:r>
            <a:r>
              <a:rPr lang="en-US" sz="1400" b="1" dirty="0" smtClean="0"/>
              <a:t>&gt;</a:t>
            </a:r>
            <a:r>
              <a:rPr lang="ru-RU" sz="1400" dirty="0" smtClean="0"/>
              <a:t>Стакан граненый</a:t>
            </a:r>
            <a:r>
              <a:rPr lang="ru-RU" sz="1400" b="1" dirty="0" smtClean="0"/>
              <a:t>&lt;/</a:t>
            </a:r>
            <a:r>
              <a:rPr lang="en-US" sz="1400" b="1" dirty="0" err="1" smtClean="0"/>
              <a:t>productName</a:t>
            </a:r>
            <a:r>
              <a:rPr lang="en-US" sz="1400" b="1" dirty="0" smtClean="0"/>
              <a:t>&gt;</a:t>
            </a:r>
            <a:r>
              <a:rPr lang="en-US" sz="1400" dirty="0" smtClean="0"/>
              <a:t> </a:t>
            </a:r>
          </a:p>
          <a:p>
            <a:r>
              <a:rPr lang="en-US" sz="1400" b="1" dirty="0" smtClean="0"/>
              <a:t>            &lt;description&gt;</a:t>
            </a:r>
            <a:r>
              <a:rPr lang="ru-RU" sz="1400" dirty="0" smtClean="0"/>
              <a:t>Стакан граненый. 250 мл.</a:t>
            </a:r>
            <a:r>
              <a:rPr lang="ru-RU" sz="1400" b="1" dirty="0" smtClean="0"/>
              <a:t>&lt;/</a:t>
            </a:r>
            <a:r>
              <a:rPr lang="en-US" sz="1400" b="1" dirty="0" smtClean="0"/>
              <a:t>description&gt;</a:t>
            </a:r>
            <a:r>
              <a:rPr lang="en-US" sz="1400" dirty="0" smtClean="0"/>
              <a:t> </a:t>
            </a:r>
          </a:p>
          <a:p>
            <a:r>
              <a:rPr lang="en-US" sz="1400" b="1" dirty="0" smtClean="0"/>
              <a:t>            &lt;price&gt;</a:t>
            </a:r>
            <a:r>
              <a:rPr lang="en-US" sz="1400" dirty="0" smtClean="0"/>
              <a:t>9.95</a:t>
            </a:r>
            <a:r>
              <a:rPr lang="en-US" sz="1400" b="1" dirty="0" smtClean="0"/>
              <a:t>&lt;/price&gt;</a:t>
            </a:r>
            <a:r>
              <a:rPr lang="en-US" sz="1400" dirty="0" smtClean="0"/>
              <a:t> </a:t>
            </a:r>
          </a:p>
          <a:p>
            <a:r>
              <a:rPr lang="en-US" sz="1400" b="1" dirty="0" smtClean="0"/>
              <a:t>            &lt;currency&gt;</a:t>
            </a:r>
            <a:r>
              <a:rPr lang="en-US" sz="1400" dirty="0" smtClean="0"/>
              <a:t> </a:t>
            </a:r>
          </a:p>
          <a:p>
            <a:r>
              <a:rPr lang="en-US" sz="1400" b="1" dirty="0" smtClean="0"/>
              <a:t>                &lt;code&gt;</a:t>
            </a:r>
            <a:r>
              <a:rPr lang="en-US" sz="1400" dirty="0" smtClean="0"/>
              <a:t>840</a:t>
            </a:r>
            <a:r>
              <a:rPr lang="en-US" sz="1400" b="1" dirty="0" smtClean="0"/>
              <a:t>&lt;/code&gt;</a:t>
            </a:r>
            <a:r>
              <a:rPr lang="en-US" sz="1400" dirty="0" smtClean="0"/>
              <a:t> </a:t>
            </a:r>
            <a:r>
              <a:rPr lang="en-US" sz="1400" b="1" dirty="0" smtClean="0"/>
              <a:t>&lt;alpha3&gt;</a:t>
            </a:r>
            <a:r>
              <a:rPr lang="en-US" sz="1400" dirty="0" smtClean="0"/>
              <a:t>USD</a:t>
            </a:r>
            <a:r>
              <a:rPr lang="en-US" sz="1400" b="1" dirty="0" smtClean="0"/>
              <a:t>&lt;/alpha3&gt;</a:t>
            </a:r>
            <a:r>
              <a:rPr lang="en-US" sz="1400" dirty="0" smtClean="0"/>
              <a:t> </a:t>
            </a:r>
            <a:r>
              <a:rPr lang="en-US" sz="1400" b="1" dirty="0" smtClean="0"/>
              <a:t>&lt;sign&gt;</a:t>
            </a:r>
            <a:r>
              <a:rPr lang="en-US" sz="1400" dirty="0" smtClean="0"/>
              <a:t>$</a:t>
            </a:r>
            <a:r>
              <a:rPr lang="en-US" sz="1400" b="1" dirty="0" smtClean="0"/>
              <a:t>&lt;/sign&gt;</a:t>
            </a:r>
            <a:r>
              <a:rPr lang="en-US" sz="1400" dirty="0" smtClean="0"/>
              <a:t> </a:t>
            </a:r>
            <a:r>
              <a:rPr lang="en-US" sz="1400" b="1" dirty="0" smtClean="0"/>
              <a:t>&lt;name&gt;</a:t>
            </a:r>
            <a:r>
              <a:rPr lang="en-US" sz="1400" dirty="0" smtClean="0"/>
              <a:t>US dollar</a:t>
            </a:r>
            <a:r>
              <a:rPr lang="en-US" sz="1400" b="1" dirty="0" smtClean="0"/>
              <a:t>&lt;/name&gt;</a:t>
            </a:r>
            <a:endParaRPr lang="en-US" sz="1400" dirty="0" smtClean="0"/>
          </a:p>
          <a:p>
            <a:r>
              <a:rPr lang="en-US" sz="1400" dirty="0" smtClean="0"/>
              <a:t>                </a:t>
            </a:r>
            <a:r>
              <a:rPr lang="en-US" sz="1400" b="1" dirty="0" smtClean="0"/>
              <a:t>&lt;accuracy&gt;</a:t>
            </a:r>
            <a:r>
              <a:rPr lang="en-US" sz="1400" dirty="0" smtClean="0"/>
              <a:t>2</a:t>
            </a:r>
            <a:r>
              <a:rPr lang="en-US" sz="1400" b="1" dirty="0" smtClean="0"/>
              <a:t>&lt;/accuracy&gt;</a:t>
            </a:r>
            <a:r>
              <a:rPr lang="en-US" sz="1400" dirty="0" smtClean="0"/>
              <a:t> </a:t>
            </a:r>
          </a:p>
          <a:p>
            <a:r>
              <a:rPr lang="en-US" sz="1400" b="1" dirty="0" smtClean="0"/>
              <a:t>            &lt;/currency&gt;</a:t>
            </a:r>
            <a:r>
              <a:rPr lang="en-US" sz="1400" dirty="0" smtClean="0"/>
              <a:t> </a:t>
            </a:r>
          </a:p>
          <a:p>
            <a:r>
              <a:rPr lang="en-US" sz="1400" b="1" dirty="0" smtClean="0"/>
              <a:t>        &lt;/</a:t>
            </a:r>
            <a:r>
              <a:rPr lang="en-US" sz="1400" b="1" dirty="0" err="1" smtClean="0"/>
              <a:t>getProductDetailsResult</a:t>
            </a:r>
            <a:r>
              <a:rPr lang="en-US" sz="1400" b="1" dirty="0" smtClean="0"/>
              <a:t>&gt;</a:t>
            </a:r>
            <a:r>
              <a:rPr lang="en-US" sz="1400" dirty="0" smtClean="0"/>
              <a:t> </a:t>
            </a:r>
          </a:p>
          <a:p>
            <a:r>
              <a:rPr lang="en-US" sz="1400" b="1" dirty="0" smtClean="0"/>
              <a:t>    &lt;/</a:t>
            </a:r>
            <a:r>
              <a:rPr lang="en-US" sz="1400" b="1" dirty="0" err="1" smtClean="0"/>
              <a:t>getProductDetailsResponse</a:t>
            </a:r>
            <a:r>
              <a:rPr lang="en-US" sz="1400" b="1" dirty="0" smtClean="0"/>
              <a:t>&gt;</a:t>
            </a:r>
            <a:r>
              <a:rPr lang="en-US" sz="1400" dirty="0" smtClean="0"/>
              <a:t> </a:t>
            </a:r>
          </a:p>
          <a:p>
            <a:r>
              <a:rPr lang="en-US" sz="1400" b="1" dirty="0" smtClean="0"/>
              <a:t>&lt;/</a:t>
            </a:r>
            <a:r>
              <a:rPr lang="en-US" sz="1400" b="1" dirty="0" err="1" smtClean="0"/>
              <a:t>soap:Body</a:t>
            </a:r>
            <a:r>
              <a:rPr lang="en-US" sz="1400" b="1" dirty="0" smtClean="0"/>
              <a:t>&gt;</a:t>
            </a:r>
            <a:r>
              <a:rPr lang="en-US" sz="1400" dirty="0" smtClean="0"/>
              <a:t> </a:t>
            </a:r>
          </a:p>
          <a:p>
            <a:r>
              <a:rPr lang="en-US" sz="1400" b="1" dirty="0" smtClean="0"/>
              <a:t>&lt;/</a:t>
            </a:r>
            <a:r>
              <a:rPr lang="en-US" sz="1400" b="1" dirty="0" err="1" smtClean="0"/>
              <a:t>soap:Envelope</a:t>
            </a:r>
            <a:r>
              <a:rPr lang="en-US" sz="1400" b="1" dirty="0" smtClean="0"/>
              <a:t>&gt;</a:t>
            </a:r>
            <a:endParaRPr lang="ru-RU" sz="14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ru-RU" sz="3200" dirty="0" smtClean="0"/>
              <a:t>Реализация объектной парадигмы</a:t>
            </a:r>
            <a:r>
              <a:rPr lang="en-US" sz="3200" dirty="0" smtClean="0"/>
              <a:t>: REST </a:t>
            </a:r>
            <a:endParaRPr lang="ru-RU" sz="3200" dirty="0"/>
          </a:p>
        </p:txBody>
      </p:sp>
      <p:sp>
        <p:nvSpPr>
          <p:cNvPr id="4" name="TextBox 3"/>
          <p:cNvSpPr txBox="1"/>
          <p:nvPr/>
        </p:nvSpPr>
        <p:spPr>
          <a:xfrm>
            <a:off x="107504" y="980728"/>
            <a:ext cx="9036496" cy="5016758"/>
          </a:xfrm>
          <a:prstGeom prst="rect">
            <a:avLst/>
          </a:prstGeom>
          <a:noFill/>
        </p:spPr>
        <p:txBody>
          <a:bodyPr wrap="square" rtlCol="0">
            <a:spAutoFit/>
          </a:bodyPr>
          <a:lstStyle/>
          <a:p>
            <a:r>
              <a:rPr lang="ru-RU" sz="1600" b="1" dirty="0" smtClean="0"/>
              <a:t>REST</a:t>
            </a:r>
            <a:r>
              <a:rPr lang="ru-RU" sz="1600" dirty="0" smtClean="0"/>
              <a:t> (от </a:t>
            </a:r>
            <a:r>
              <a:rPr lang="ru-RU" sz="1600" dirty="0" smtClean="0">
                <a:hlinkClick r:id="rId2" tooltip="Английский язык"/>
              </a:rPr>
              <a:t>англ.</a:t>
            </a:r>
            <a:r>
              <a:rPr lang="ru-RU" sz="1600" dirty="0" smtClean="0"/>
              <a:t> </a:t>
            </a:r>
            <a:r>
              <a:rPr lang="ru-RU" sz="1600" b="1" i="1" dirty="0" err="1" smtClean="0"/>
              <a:t>Re</a:t>
            </a:r>
            <a:r>
              <a:rPr lang="ru-RU" sz="1600" i="1" dirty="0" err="1" smtClean="0"/>
              <a:t>presentational</a:t>
            </a:r>
            <a:r>
              <a:rPr lang="ru-RU" sz="1600" i="1" dirty="0" smtClean="0"/>
              <a:t> </a:t>
            </a:r>
            <a:r>
              <a:rPr lang="ru-RU" sz="1600" b="1" i="1" dirty="0" err="1" smtClean="0"/>
              <a:t>S</a:t>
            </a:r>
            <a:r>
              <a:rPr lang="ru-RU" sz="1600" i="1" dirty="0" err="1" smtClean="0"/>
              <a:t>tate</a:t>
            </a:r>
            <a:r>
              <a:rPr lang="ru-RU" sz="1600" i="1" dirty="0" smtClean="0"/>
              <a:t> </a:t>
            </a:r>
            <a:r>
              <a:rPr lang="ru-RU" sz="1600" b="1" i="1" dirty="0" err="1" smtClean="0"/>
              <a:t>T</a:t>
            </a:r>
            <a:r>
              <a:rPr lang="ru-RU" sz="1600" i="1" dirty="0" err="1" smtClean="0"/>
              <a:t>ransfer</a:t>
            </a:r>
            <a:r>
              <a:rPr lang="ru-RU" sz="1600" dirty="0" smtClean="0"/>
              <a:t> — «передача состояния представления») — </a:t>
            </a:r>
            <a:r>
              <a:rPr lang="ru-RU" sz="1600" dirty="0" smtClean="0">
                <a:hlinkClick r:id="rId3" tooltip="Архитектура программного обеспечения"/>
              </a:rPr>
              <a:t>архитектурный стиль</a:t>
            </a:r>
            <a:r>
              <a:rPr lang="ru-RU" sz="1600" dirty="0" smtClean="0"/>
              <a:t> взаимодействия компонентов распределённого приложения в </a:t>
            </a:r>
            <a:r>
              <a:rPr lang="ru-RU" sz="1600" dirty="0" smtClean="0">
                <a:hlinkClick r:id="rId4" tooltip="Вычислительная сеть"/>
              </a:rPr>
              <a:t>сети</a:t>
            </a:r>
            <a:r>
              <a:rPr lang="ru-RU" sz="1600" dirty="0" smtClean="0"/>
              <a:t>. REST представляет собой согласованный набор ограничений, учитываемых при проектировании распределённой </a:t>
            </a:r>
            <a:r>
              <a:rPr lang="ru-RU" sz="1600" dirty="0" smtClean="0">
                <a:hlinkClick r:id="rId5" tooltip="Гипермедиа"/>
              </a:rPr>
              <a:t>гипермедиа</a:t>
            </a:r>
            <a:r>
              <a:rPr lang="ru-RU" sz="1600" dirty="0" smtClean="0"/>
              <a:t>-системы. В определённых случаях (</a:t>
            </a:r>
            <a:r>
              <a:rPr lang="ru-RU" sz="1600" dirty="0" err="1" smtClean="0">
                <a:hlinkClick r:id="rId6" tooltip="Интернет-магазин"/>
              </a:rPr>
              <a:t>интернет-магазины</a:t>
            </a:r>
            <a:r>
              <a:rPr lang="ru-RU" sz="1600" dirty="0" smtClean="0"/>
              <a:t>, </a:t>
            </a:r>
            <a:r>
              <a:rPr lang="ru-RU" sz="1600" dirty="0" smtClean="0">
                <a:hlinkClick r:id="rId7" tooltip="Поисковая система"/>
              </a:rPr>
              <a:t>поисковые системы</a:t>
            </a:r>
            <a:r>
              <a:rPr lang="ru-RU" sz="1600" dirty="0" smtClean="0"/>
              <a:t>, прочие системы, основанные на данных) это приводит к повышению производительности и упрощению архитектуры. В широком смысле компоненты в REST взаимодействуют наподобие взаимодействия клиентов и серверов во </a:t>
            </a:r>
            <a:r>
              <a:rPr lang="ru-RU" sz="1600" dirty="0" smtClean="0">
                <a:hlinkClick r:id="rId8" tooltip="Всемирная паутина"/>
              </a:rPr>
              <a:t>Всемирной паутине</a:t>
            </a:r>
            <a:r>
              <a:rPr lang="ru-RU" sz="1600" dirty="0" smtClean="0"/>
              <a:t>. REST является альтернативой </a:t>
            </a:r>
            <a:r>
              <a:rPr lang="ru-RU" sz="1600" dirty="0" smtClean="0">
                <a:hlinkClick r:id="rId9" tooltip="Удалённый вызов процедур"/>
              </a:rPr>
              <a:t>RPC</a:t>
            </a:r>
            <a:endParaRPr lang="en-US" sz="1600" dirty="0" smtClean="0"/>
          </a:p>
          <a:p>
            <a:endParaRPr lang="en-US" sz="1600" dirty="0" smtClean="0"/>
          </a:p>
          <a:p>
            <a:r>
              <a:rPr lang="ru-RU" sz="1600" b="1" i="1" dirty="0" smtClean="0"/>
              <a:t>GET </a:t>
            </a:r>
            <a:r>
              <a:rPr lang="ru-RU" sz="1600" b="1" i="1" u="sng" dirty="0" smtClean="0">
                <a:hlinkClick r:id="rId10"/>
              </a:rPr>
              <a:t>http://www.example.com/api/v1.0/users</a:t>
            </a:r>
            <a:r>
              <a:rPr lang="ru-RU" sz="1600" b="1" i="1" dirty="0" smtClean="0"/>
              <a:t> </a:t>
            </a:r>
            <a:r>
              <a:rPr lang="ru-RU" sz="1600" i="1" dirty="0" smtClean="0"/>
              <a:t>(вернуть список пользователей)</a:t>
            </a:r>
            <a:endParaRPr lang="ru-RU" sz="1600" dirty="0" smtClean="0"/>
          </a:p>
          <a:p>
            <a:r>
              <a:rPr lang="ru-RU" sz="1600" b="1" i="1" dirty="0" smtClean="0"/>
              <a:t>GET </a:t>
            </a:r>
            <a:r>
              <a:rPr lang="ru-RU" sz="1600" b="1" i="1" u="sng" dirty="0" smtClean="0">
                <a:hlinkClick r:id="rId11"/>
              </a:rPr>
              <a:t>http://www.example.com/api/v1.0/users/12345</a:t>
            </a:r>
            <a:r>
              <a:rPr lang="ru-RU" sz="1600" b="1" i="1" dirty="0" smtClean="0"/>
              <a:t> </a:t>
            </a:r>
            <a:r>
              <a:rPr lang="ru-RU" sz="1600" i="1" dirty="0" smtClean="0"/>
              <a:t>(вернуть данные о пользователе с </a:t>
            </a:r>
            <a:r>
              <a:rPr lang="ru-RU" sz="1600" i="1" dirty="0" err="1" smtClean="0"/>
              <a:t>id</a:t>
            </a:r>
            <a:r>
              <a:rPr lang="ru-RU" sz="1600" i="1" dirty="0" smtClean="0"/>
              <a:t> 12345)</a:t>
            </a:r>
            <a:endParaRPr lang="ru-RU" sz="1600" dirty="0" smtClean="0"/>
          </a:p>
          <a:p>
            <a:r>
              <a:rPr lang="ru-RU" sz="1600" b="1" i="1" dirty="0" smtClean="0"/>
              <a:t>GET </a:t>
            </a:r>
            <a:r>
              <a:rPr lang="ru-RU" sz="1600" b="1" i="1" u="sng" dirty="0" smtClean="0">
                <a:hlinkClick r:id="rId12"/>
              </a:rPr>
              <a:t>http://www.example.com/api/v1.0/users/12345/orders</a:t>
            </a:r>
            <a:endParaRPr lang="ru-RU" sz="1600" dirty="0" smtClean="0"/>
          </a:p>
          <a:p>
            <a:r>
              <a:rPr lang="ru-RU" sz="1600" b="1" i="1" dirty="0" smtClean="0"/>
              <a:t>PUT </a:t>
            </a:r>
            <a:r>
              <a:rPr lang="ru-RU" sz="1600" b="1" i="1" u="sng" dirty="0" smtClean="0">
                <a:hlinkClick r:id="rId11"/>
              </a:rPr>
              <a:t>http://www.example.com/api/v1.0/users/12345</a:t>
            </a:r>
            <a:r>
              <a:rPr lang="ru-RU" sz="1600" b="1" i="1" dirty="0" smtClean="0"/>
              <a:t> </a:t>
            </a:r>
            <a:r>
              <a:rPr lang="ru-RU" sz="1600" i="1" dirty="0" smtClean="0"/>
              <a:t>(обновить данные пользователя с </a:t>
            </a:r>
            <a:r>
              <a:rPr lang="ru-RU" sz="1600" i="1" dirty="0" err="1" smtClean="0"/>
              <a:t>id</a:t>
            </a:r>
            <a:r>
              <a:rPr lang="ru-RU" sz="1600" i="1" dirty="0" smtClean="0"/>
              <a:t> 12345)</a:t>
            </a:r>
            <a:endParaRPr lang="ru-RU" sz="1600" dirty="0" smtClean="0"/>
          </a:p>
          <a:p>
            <a:r>
              <a:rPr lang="ru-RU" sz="1600" b="1" i="1" dirty="0" smtClean="0"/>
              <a:t>PUT </a:t>
            </a:r>
            <a:r>
              <a:rPr lang="ru-RU" sz="1600" b="1" i="1" u="sng" dirty="0" smtClean="0">
                <a:hlinkClick r:id="rId13"/>
              </a:rPr>
              <a:t>http://www.example.com/api/v1.0/users/12345/orders/98765</a:t>
            </a:r>
            <a:r>
              <a:rPr lang="ru-RU" sz="1600" b="1" i="1" dirty="0" smtClean="0"/>
              <a:t> </a:t>
            </a:r>
            <a:r>
              <a:rPr lang="ru-RU" sz="1600" i="1" dirty="0" smtClean="0"/>
              <a:t>(обновить данные заказа с </a:t>
            </a:r>
            <a:r>
              <a:rPr lang="ru-RU" sz="1600" i="1" dirty="0" err="1" smtClean="0"/>
              <a:t>id</a:t>
            </a:r>
            <a:r>
              <a:rPr lang="ru-RU" sz="1600" i="1" dirty="0" smtClean="0"/>
              <a:t> 98765 для пользователя с </a:t>
            </a:r>
            <a:r>
              <a:rPr lang="ru-RU" sz="1600" i="1" dirty="0" err="1" smtClean="0"/>
              <a:t>id</a:t>
            </a:r>
            <a:r>
              <a:rPr lang="ru-RU" sz="1600" i="1" dirty="0" smtClean="0"/>
              <a:t> 12345)</a:t>
            </a:r>
            <a:endParaRPr lang="en-US" sz="1600" i="1" dirty="0" smtClean="0"/>
          </a:p>
          <a:p>
            <a:r>
              <a:rPr lang="ru-RU" sz="1600" b="1" i="1" dirty="0" smtClean="0"/>
              <a:t>POST </a:t>
            </a:r>
            <a:r>
              <a:rPr lang="ru-RU" sz="1600" b="1" i="1" u="sng" dirty="0" smtClean="0">
                <a:hlinkClick r:id="rId14"/>
              </a:rPr>
              <a:t>http://www.example.com/api/v1.0/customers</a:t>
            </a:r>
            <a:r>
              <a:rPr lang="ru-RU" sz="1600" b="1" i="1" dirty="0" smtClean="0"/>
              <a:t> </a:t>
            </a:r>
            <a:r>
              <a:rPr lang="ru-RU" sz="1600" i="1" dirty="0" smtClean="0"/>
              <a:t>(создать новый ресурс в разделе </a:t>
            </a:r>
            <a:r>
              <a:rPr lang="ru-RU" sz="1600" i="1" dirty="0" err="1" smtClean="0"/>
              <a:t>customers</a:t>
            </a:r>
            <a:r>
              <a:rPr lang="ru-RU" sz="1600" i="1" dirty="0" smtClean="0"/>
              <a:t>)</a:t>
            </a:r>
            <a:endParaRPr lang="ru-RU" sz="1600" dirty="0" smtClean="0"/>
          </a:p>
          <a:p>
            <a:r>
              <a:rPr lang="ru-RU" sz="1600" b="1" i="1" dirty="0" smtClean="0"/>
              <a:t>POST </a:t>
            </a:r>
            <a:r>
              <a:rPr lang="ru-RU" sz="1600" b="1" i="1" u="sng" dirty="0" smtClean="0">
                <a:hlinkClick r:id="rId15"/>
              </a:rPr>
              <a:t>http://www.example.com/api/v1.0/customers/12345/orders</a:t>
            </a:r>
            <a:r>
              <a:rPr lang="ru-RU" sz="1600" b="1" i="1" dirty="0" smtClean="0"/>
              <a:t> </a:t>
            </a:r>
            <a:r>
              <a:rPr lang="ru-RU" sz="1600" i="1" dirty="0" smtClean="0"/>
              <a:t>(создать заказ для ресурса с </a:t>
            </a:r>
            <a:r>
              <a:rPr lang="ru-RU" sz="1600" i="1" dirty="0" err="1" smtClean="0"/>
              <a:t>id</a:t>
            </a:r>
            <a:r>
              <a:rPr lang="ru-RU" sz="1600" i="1" dirty="0" smtClean="0"/>
              <a:t> 12345)</a:t>
            </a:r>
            <a:endParaRPr lang="ru-RU" sz="1600" dirty="0" smtClean="0"/>
          </a:p>
          <a:p>
            <a:r>
              <a:rPr lang="ru-RU" sz="1600" b="1" i="1" dirty="0" smtClean="0"/>
              <a:t>DELETE </a:t>
            </a:r>
            <a:r>
              <a:rPr lang="ru-RU" sz="1600" b="1" i="1" u="sng" dirty="0" smtClean="0">
                <a:hlinkClick r:id="rId16"/>
              </a:rPr>
              <a:t>http://www.example.com/api/v1.0/customers/12345</a:t>
            </a:r>
            <a:r>
              <a:rPr lang="ru-RU" sz="1600" b="1" i="1" dirty="0" smtClean="0"/>
              <a:t> </a:t>
            </a:r>
            <a:r>
              <a:rPr lang="ru-RU" sz="1600" i="1" dirty="0" smtClean="0"/>
              <a:t>(удалить из </a:t>
            </a:r>
            <a:r>
              <a:rPr lang="ru-RU" sz="1600" i="1" dirty="0" err="1" smtClean="0"/>
              <a:t>customers</a:t>
            </a:r>
            <a:r>
              <a:rPr lang="ru-RU" sz="1600" i="1" dirty="0" smtClean="0"/>
              <a:t> ресурс с </a:t>
            </a:r>
            <a:r>
              <a:rPr lang="ru-RU" sz="1600" i="1" dirty="0" err="1" smtClean="0"/>
              <a:t>id</a:t>
            </a:r>
            <a:r>
              <a:rPr lang="ru-RU" sz="1600" i="1" dirty="0" smtClean="0"/>
              <a:t> 12345)</a:t>
            </a:r>
            <a:endParaRPr lang="ru-RU" sz="1600" dirty="0" smtClean="0"/>
          </a:p>
          <a:p>
            <a:r>
              <a:rPr lang="ru-RU" sz="1600" b="1" i="1" dirty="0" smtClean="0"/>
              <a:t>DELETE </a:t>
            </a:r>
            <a:r>
              <a:rPr lang="ru-RU" sz="1600" b="1" i="1" u="sng" dirty="0" smtClean="0">
                <a:hlinkClick r:id="rId15"/>
              </a:rPr>
              <a:t>http://www.example.com/api/v1.0/customers/12345/orders</a:t>
            </a:r>
            <a:r>
              <a:rPr lang="ru-RU" sz="1600" b="1" i="1" dirty="0" smtClean="0"/>
              <a:t>/21 </a:t>
            </a:r>
            <a:r>
              <a:rPr lang="ru-RU" sz="1600" i="1" dirty="0" smtClean="0"/>
              <a:t>(удалить у ресурса с </a:t>
            </a:r>
            <a:r>
              <a:rPr lang="ru-RU" sz="1600" i="1" dirty="0" err="1" smtClean="0"/>
              <a:t>id</a:t>
            </a:r>
            <a:r>
              <a:rPr lang="ru-RU" sz="1600" i="1" dirty="0" smtClean="0"/>
              <a:t> 12345 заказ с </a:t>
            </a:r>
            <a:r>
              <a:rPr lang="ru-RU" sz="1600" i="1" dirty="0" err="1" smtClean="0"/>
              <a:t>id</a:t>
            </a:r>
            <a:r>
              <a:rPr lang="ru-RU" sz="1600" i="1" dirty="0" smtClean="0"/>
              <a:t> 21)</a:t>
            </a:r>
            <a:endParaRPr lang="ru-RU" sz="1600"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ru-RU" sz="3200" dirty="0" smtClean="0"/>
              <a:t>Реализация объектной парадигмы</a:t>
            </a:r>
            <a:r>
              <a:rPr lang="en-US" sz="3200" smtClean="0"/>
              <a:t>: JSON</a:t>
            </a:r>
            <a:endParaRPr lang="ru-RU" sz="3200" dirty="0"/>
          </a:p>
        </p:txBody>
      </p:sp>
      <p:sp>
        <p:nvSpPr>
          <p:cNvPr id="5" name="Овал 4"/>
          <p:cNvSpPr/>
          <p:nvPr/>
        </p:nvSpPr>
        <p:spPr>
          <a:xfrm>
            <a:off x="539552" y="1052736"/>
            <a:ext cx="1368152"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объект</a:t>
            </a:r>
            <a:endParaRPr lang="ru-RU" dirty="0"/>
          </a:p>
        </p:txBody>
      </p:sp>
      <p:sp>
        <p:nvSpPr>
          <p:cNvPr id="6" name="Прямоугольник 5"/>
          <p:cNvSpPr/>
          <p:nvPr/>
        </p:nvSpPr>
        <p:spPr>
          <a:xfrm>
            <a:off x="2339752" y="1412776"/>
            <a:ext cx="2088232"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JSON </a:t>
            </a:r>
            <a:r>
              <a:rPr lang="ru-RU" dirty="0" err="1" smtClean="0"/>
              <a:t>сериализация</a:t>
            </a:r>
            <a:endParaRPr lang="ru-RU" dirty="0"/>
          </a:p>
        </p:txBody>
      </p:sp>
      <p:sp>
        <p:nvSpPr>
          <p:cNvPr id="7" name="Прямоугольник 6"/>
          <p:cNvSpPr/>
          <p:nvPr/>
        </p:nvSpPr>
        <p:spPr>
          <a:xfrm>
            <a:off x="6012160" y="2276872"/>
            <a:ext cx="1296144"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JSON </a:t>
            </a:r>
            <a:endParaRPr lang="ru-RU" dirty="0"/>
          </a:p>
        </p:txBody>
      </p:sp>
      <p:sp>
        <p:nvSpPr>
          <p:cNvPr id="8" name="Овал 7"/>
          <p:cNvSpPr/>
          <p:nvPr/>
        </p:nvSpPr>
        <p:spPr>
          <a:xfrm>
            <a:off x="7775848" y="1988840"/>
            <a:ext cx="1368152"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объект</a:t>
            </a:r>
            <a:endParaRPr lang="ru-RU" dirty="0"/>
          </a:p>
        </p:txBody>
      </p:sp>
      <p:sp>
        <p:nvSpPr>
          <p:cNvPr id="9" name="Овал 8"/>
          <p:cNvSpPr/>
          <p:nvPr/>
        </p:nvSpPr>
        <p:spPr>
          <a:xfrm>
            <a:off x="7775848" y="3501008"/>
            <a:ext cx="1368152"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объект2</a:t>
            </a:r>
            <a:endParaRPr lang="ru-RU" dirty="0"/>
          </a:p>
        </p:txBody>
      </p:sp>
      <p:sp>
        <p:nvSpPr>
          <p:cNvPr id="10" name="Прямоугольник 9"/>
          <p:cNvSpPr/>
          <p:nvPr/>
        </p:nvSpPr>
        <p:spPr>
          <a:xfrm>
            <a:off x="5868144" y="3861048"/>
            <a:ext cx="1440160"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JSON </a:t>
            </a:r>
            <a:r>
              <a:rPr lang="ru-RU" dirty="0" smtClean="0"/>
              <a:t>2</a:t>
            </a:r>
            <a:endParaRPr lang="ru-RU" dirty="0"/>
          </a:p>
        </p:txBody>
      </p:sp>
      <p:sp>
        <p:nvSpPr>
          <p:cNvPr id="11" name="Прямоугольник 10"/>
          <p:cNvSpPr/>
          <p:nvPr/>
        </p:nvSpPr>
        <p:spPr>
          <a:xfrm>
            <a:off x="2483768" y="4437112"/>
            <a:ext cx="2088232"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JSON </a:t>
            </a:r>
            <a:r>
              <a:rPr lang="ru-RU" dirty="0" smtClean="0"/>
              <a:t>2</a:t>
            </a:r>
            <a:endParaRPr lang="ru-RU" dirty="0"/>
          </a:p>
        </p:txBody>
      </p:sp>
      <p:sp>
        <p:nvSpPr>
          <p:cNvPr id="12" name="Овал 11"/>
          <p:cNvSpPr/>
          <p:nvPr/>
        </p:nvSpPr>
        <p:spPr>
          <a:xfrm>
            <a:off x="755576" y="4797152"/>
            <a:ext cx="1368152"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объект2</a:t>
            </a:r>
            <a:endParaRPr lang="ru-RU" dirty="0"/>
          </a:p>
        </p:txBody>
      </p:sp>
      <p:cxnSp>
        <p:nvCxnSpPr>
          <p:cNvPr id="14" name="Прямая со стрелкой 13"/>
          <p:cNvCxnSpPr>
            <a:stCxn id="5" idx="6"/>
            <a:endCxn id="6" idx="1"/>
          </p:cNvCxnSpPr>
          <p:nvPr/>
        </p:nvCxnSpPr>
        <p:spPr>
          <a:xfrm>
            <a:off x="1907704" y="1556792"/>
            <a:ext cx="432048" cy="3600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5" name="Прямая со стрелкой 14"/>
          <p:cNvCxnSpPr>
            <a:stCxn id="6" idx="3"/>
            <a:endCxn id="7" idx="1"/>
          </p:cNvCxnSpPr>
          <p:nvPr/>
        </p:nvCxnSpPr>
        <p:spPr>
          <a:xfrm>
            <a:off x="4427984" y="1592796"/>
            <a:ext cx="1584176" cy="86409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 name="Прямая со стрелкой 15"/>
          <p:cNvCxnSpPr>
            <a:stCxn id="7" idx="3"/>
            <a:endCxn id="8" idx="2"/>
          </p:cNvCxnSpPr>
          <p:nvPr/>
        </p:nvCxnSpPr>
        <p:spPr>
          <a:xfrm>
            <a:off x="7308304" y="2456892"/>
            <a:ext cx="467544" cy="3600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7" name="Прямая со стрелкой 16"/>
          <p:cNvCxnSpPr>
            <a:stCxn id="8" idx="4"/>
            <a:endCxn id="9" idx="0"/>
          </p:cNvCxnSpPr>
          <p:nvPr/>
        </p:nvCxnSpPr>
        <p:spPr>
          <a:xfrm>
            <a:off x="8459924" y="2996952"/>
            <a:ext cx="0" cy="50405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8" name="Прямая со стрелкой 17"/>
          <p:cNvCxnSpPr>
            <a:stCxn id="11" idx="1"/>
            <a:endCxn id="12" idx="7"/>
          </p:cNvCxnSpPr>
          <p:nvPr/>
        </p:nvCxnSpPr>
        <p:spPr>
          <a:xfrm flipH="1">
            <a:off x="1923367" y="4617132"/>
            <a:ext cx="560401" cy="32765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9" name="Прямая со стрелкой 28"/>
          <p:cNvCxnSpPr>
            <a:stCxn id="10" idx="1"/>
          </p:cNvCxnSpPr>
          <p:nvPr/>
        </p:nvCxnSpPr>
        <p:spPr>
          <a:xfrm flipH="1">
            <a:off x="4499992" y="4041068"/>
            <a:ext cx="1368152" cy="57606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0" name="Прямая со стрелкой 29"/>
          <p:cNvCxnSpPr>
            <a:stCxn id="9" idx="2"/>
            <a:endCxn id="10" idx="3"/>
          </p:cNvCxnSpPr>
          <p:nvPr/>
        </p:nvCxnSpPr>
        <p:spPr>
          <a:xfrm flipH="1">
            <a:off x="7308304" y="4005064"/>
            <a:ext cx="467544" cy="3600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2" name="Прямая соединительная линия 51"/>
          <p:cNvCxnSpPr/>
          <p:nvPr/>
        </p:nvCxnSpPr>
        <p:spPr>
          <a:xfrm>
            <a:off x="5148064" y="1124744"/>
            <a:ext cx="72008" cy="4464496"/>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703840" y="3068960"/>
            <a:ext cx="1440160" cy="369332"/>
          </a:xfrm>
          <a:prstGeom prst="rect">
            <a:avLst/>
          </a:prstGeom>
          <a:noFill/>
        </p:spPr>
        <p:txBody>
          <a:bodyPr wrap="square" rtlCol="0">
            <a:spAutoFit/>
          </a:bodyPr>
          <a:lstStyle/>
          <a:p>
            <a:r>
              <a:rPr lang="ru-RU" dirty="0" smtClean="0"/>
              <a:t>выполнение</a:t>
            </a:r>
            <a:endParaRPr lang="ru-RU" dirty="0"/>
          </a:p>
        </p:txBody>
      </p:sp>
      <p:sp>
        <p:nvSpPr>
          <p:cNvPr id="54" name="TextBox 53"/>
          <p:cNvSpPr txBox="1"/>
          <p:nvPr/>
        </p:nvSpPr>
        <p:spPr>
          <a:xfrm>
            <a:off x="0" y="2348880"/>
            <a:ext cx="5148064" cy="1323439"/>
          </a:xfrm>
          <a:prstGeom prst="rect">
            <a:avLst/>
          </a:prstGeom>
          <a:noFill/>
        </p:spPr>
        <p:txBody>
          <a:bodyPr wrap="square" rtlCol="0">
            <a:spAutoFit/>
          </a:bodyPr>
          <a:lstStyle/>
          <a:p>
            <a:r>
              <a:rPr lang="en-US" sz="1600" dirty="0" smtClean="0"/>
              <a:t>[</a:t>
            </a:r>
            <a:endParaRPr lang="ru-RU" sz="1600" dirty="0" smtClean="0"/>
          </a:p>
          <a:p>
            <a:r>
              <a:rPr lang="en-US" sz="1600" dirty="0" smtClean="0"/>
              <a:t>    { "name": "Karl“, "age": 55 , "country": "Austria" },</a:t>
            </a:r>
          </a:p>
          <a:p>
            <a:r>
              <a:rPr lang="en-US" sz="1600" dirty="0" smtClean="0"/>
              <a:t>    { "name": “Alex", "age": 44, "country": “USA" },</a:t>
            </a:r>
          </a:p>
          <a:p>
            <a:r>
              <a:rPr lang="en-US" sz="1600" dirty="0" smtClean="0"/>
              <a:t>    { "name": “Fun", "age</a:t>
            </a:r>
            <a:r>
              <a:rPr lang="en-US" sz="1600" smtClean="0"/>
              <a:t>": 33, </a:t>
            </a:r>
            <a:r>
              <a:rPr lang="en-US" sz="1600" dirty="0" smtClean="0"/>
              <a:t>"country": “China" }</a:t>
            </a:r>
          </a:p>
          <a:p>
            <a:r>
              <a:rPr lang="en-US" sz="1600" dirty="0" smtClean="0"/>
              <a:t>]</a:t>
            </a:r>
            <a:endParaRPr lang="ru-RU" sz="16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490066"/>
          </a:xfrm>
        </p:spPr>
        <p:txBody>
          <a:bodyPr>
            <a:noAutofit/>
          </a:bodyPr>
          <a:lstStyle/>
          <a:p>
            <a:r>
              <a:rPr lang="ru-RU" sz="3600" dirty="0" smtClean="0"/>
              <a:t>Лекция 7. Модели и технологии данных</a:t>
            </a:r>
            <a:endParaRPr lang="ru-RU" sz="3600" dirty="0"/>
          </a:p>
        </p:txBody>
      </p:sp>
      <p:sp>
        <p:nvSpPr>
          <p:cNvPr id="4" name="TextBox 3"/>
          <p:cNvSpPr txBox="1"/>
          <p:nvPr/>
        </p:nvSpPr>
        <p:spPr>
          <a:xfrm>
            <a:off x="467544" y="1052736"/>
            <a:ext cx="8424936" cy="2308324"/>
          </a:xfrm>
          <a:prstGeom prst="rect">
            <a:avLst/>
          </a:prstGeom>
          <a:noFill/>
        </p:spPr>
        <p:txBody>
          <a:bodyPr wrap="square" rtlCol="0">
            <a:spAutoFit/>
          </a:bodyPr>
          <a:lstStyle/>
          <a:p>
            <a:r>
              <a:rPr lang="ru-RU" dirty="0" smtClean="0"/>
              <a:t>Специализированные или простые базы данных (</a:t>
            </a:r>
            <a:r>
              <a:rPr lang="en-US" dirty="0" smtClean="0"/>
              <a:t>CSV, XML, JSON</a:t>
            </a:r>
            <a:r>
              <a:rPr lang="ru-RU" dirty="0" smtClean="0"/>
              <a:t>)</a:t>
            </a:r>
          </a:p>
          <a:p>
            <a:r>
              <a:rPr lang="en-US" dirty="0" err="1" smtClean="0"/>
              <a:t>NoSQL</a:t>
            </a:r>
            <a:endParaRPr lang="ru-RU" dirty="0" smtClean="0"/>
          </a:p>
          <a:p>
            <a:r>
              <a:rPr lang="en-US" dirty="0" smtClean="0"/>
              <a:t>Key-value </a:t>
            </a:r>
            <a:r>
              <a:rPr lang="ru-RU" dirty="0" smtClean="0"/>
              <a:t>хранилища</a:t>
            </a:r>
            <a:endParaRPr lang="en-US" dirty="0" smtClean="0"/>
          </a:p>
          <a:p>
            <a:r>
              <a:rPr lang="ru-RU" dirty="0" smtClean="0"/>
              <a:t>Документные базы данных</a:t>
            </a:r>
            <a:endParaRPr lang="en-US" dirty="0" smtClean="0"/>
          </a:p>
          <a:p>
            <a:r>
              <a:rPr lang="ru-RU" dirty="0" err="1" smtClean="0"/>
              <a:t>Графовые</a:t>
            </a:r>
            <a:r>
              <a:rPr lang="ru-RU" dirty="0" smtClean="0"/>
              <a:t> базы данных</a:t>
            </a:r>
          </a:p>
          <a:p>
            <a:r>
              <a:rPr lang="ru-RU" dirty="0" smtClean="0"/>
              <a:t>Облачные хранилища</a:t>
            </a:r>
          </a:p>
          <a:p>
            <a:r>
              <a:rPr lang="ru-RU" dirty="0" err="1" smtClean="0"/>
              <a:t>Кешевые</a:t>
            </a:r>
            <a:r>
              <a:rPr lang="ru-RU" dirty="0" smtClean="0"/>
              <a:t> решения</a:t>
            </a:r>
          </a:p>
          <a:p>
            <a:endParaRPr lang="ru-RU"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rmAutofit fontScale="90000"/>
          </a:bodyPr>
          <a:lstStyle/>
          <a:p>
            <a:r>
              <a:rPr lang="en-US" dirty="0" err="1" smtClean="0"/>
              <a:t>NoSQL</a:t>
            </a:r>
            <a:r>
              <a:rPr lang="en-US" dirty="0" smtClean="0"/>
              <a:t> – no SQL?</a:t>
            </a:r>
            <a:endParaRPr lang="ru-RU" dirty="0"/>
          </a:p>
        </p:txBody>
      </p:sp>
      <p:graphicFrame>
        <p:nvGraphicFramePr>
          <p:cNvPr id="5" name="Таблица 4"/>
          <p:cNvGraphicFramePr>
            <a:graphicFrameLocks noGrp="1"/>
          </p:cNvGraphicFramePr>
          <p:nvPr/>
        </p:nvGraphicFramePr>
        <p:xfrm>
          <a:off x="6156176" y="1196752"/>
          <a:ext cx="2111895" cy="1097280"/>
        </p:xfrm>
        <a:graphic>
          <a:graphicData uri="http://schemas.openxmlformats.org/drawingml/2006/table">
            <a:tbl>
              <a:tblPr firstRow="1" bandRow="1">
                <a:tableStyleId>{5C22544A-7EE6-4342-B048-85BDC9FD1C3A}</a:tableStyleId>
              </a:tblPr>
              <a:tblGrid>
                <a:gridCol w="703965"/>
                <a:gridCol w="703965"/>
                <a:gridCol w="703965"/>
              </a:tblGrid>
              <a:tr h="293291">
                <a:tc>
                  <a:txBody>
                    <a:bodyPr/>
                    <a:lstStyle/>
                    <a:p>
                      <a:r>
                        <a:rPr lang="en-US" dirty="0" smtClean="0"/>
                        <a:t>id</a:t>
                      </a:r>
                      <a:endParaRPr lang="ru-RU" dirty="0"/>
                    </a:p>
                  </a:txBody>
                  <a:tcPr/>
                </a:tc>
                <a:tc>
                  <a:txBody>
                    <a:bodyPr/>
                    <a:lstStyle/>
                    <a:p>
                      <a:r>
                        <a:rPr lang="en-US" dirty="0" err="1" smtClean="0"/>
                        <a:t>nam</a:t>
                      </a:r>
                      <a:endParaRPr lang="ru-RU" dirty="0"/>
                    </a:p>
                  </a:txBody>
                  <a:tcPr/>
                </a:tc>
                <a:tc>
                  <a:txBody>
                    <a:bodyPr/>
                    <a:lstStyle/>
                    <a:p>
                      <a:r>
                        <a:rPr lang="en-US" dirty="0" smtClean="0"/>
                        <a:t>birth</a:t>
                      </a:r>
                      <a:endParaRPr lang="ru-RU" dirty="0"/>
                    </a:p>
                  </a:txBody>
                  <a:tcPr/>
                </a:tc>
              </a:tr>
              <a:tr h="293291">
                <a:tc>
                  <a:txBody>
                    <a:bodyPr/>
                    <a:lstStyle/>
                    <a:p>
                      <a:r>
                        <a:rPr lang="en-US" dirty="0" smtClean="0"/>
                        <a:t>333</a:t>
                      </a:r>
                      <a:endParaRPr lang="ru-RU" dirty="0"/>
                    </a:p>
                  </a:txBody>
                  <a:tcPr/>
                </a:tc>
                <a:tc>
                  <a:txBody>
                    <a:bodyPr/>
                    <a:lstStyle/>
                    <a:p>
                      <a:r>
                        <a:rPr lang="ru-RU" dirty="0" smtClean="0"/>
                        <a:t>Иван</a:t>
                      </a:r>
                      <a:endParaRPr lang="ru-RU" dirty="0"/>
                    </a:p>
                  </a:txBody>
                  <a:tcPr/>
                </a:tc>
                <a:tc>
                  <a:txBody>
                    <a:bodyPr/>
                    <a:lstStyle/>
                    <a:p>
                      <a:r>
                        <a:rPr lang="ru-RU" dirty="0" smtClean="0"/>
                        <a:t>1999</a:t>
                      </a:r>
                      <a:endParaRPr lang="ru-RU" dirty="0"/>
                    </a:p>
                  </a:txBody>
                  <a:tcPr/>
                </a:tc>
              </a:tr>
              <a:tr h="293291">
                <a:tc>
                  <a:txBody>
                    <a:bodyPr/>
                    <a:lstStyle/>
                    <a:p>
                      <a:r>
                        <a:rPr lang="ru-RU" dirty="0" smtClean="0"/>
                        <a:t>444</a:t>
                      </a:r>
                      <a:endParaRPr lang="ru-RU" dirty="0"/>
                    </a:p>
                  </a:txBody>
                  <a:tcPr/>
                </a:tc>
                <a:tc>
                  <a:txBody>
                    <a:bodyPr/>
                    <a:lstStyle/>
                    <a:p>
                      <a:r>
                        <a:rPr lang="ru-RU" dirty="0" smtClean="0"/>
                        <a:t>Петр</a:t>
                      </a:r>
                      <a:endParaRPr lang="ru-RU" dirty="0"/>
                    </a:p>
                  </a:txBody>
                  <a:tcPr/>
                </a:tc>
                <a:tc>
                  <a:txBody>
                    <a:bodyPr/>
                    <a:lstStyle/>
                    <a:p>
                      <a:r>
                        <a:rPr lang="ru-RU" dirty="0" smtClean="0"/>
                        <a:t>2000</a:t>
                      </a:r>
                      <a:endParaRPr lang="ru-RU" dirty="0"/>
                    </a:p>
                  </a:txBody>
                  <a:tcPr/>
                </a:tc>
              </a:tr>
            </a:tbl>
          </a:graphicData>
        </a:graphic>
      </p:graphicFrame>
      <p:graphicFrame>
        <p:nvGraphicFramePr>
          <p:cNvPr id="6" name="Таблица 5"/>
          <p:cNvGraphicFramePr>
            <a:graphicFrameLocks noGrp="1"/>
          </p:cNvGraphicFramePr>
          <p:nvPr/>
        </p:nvGraphicFramePr>
        <p:xfrm>
          <a:off x="1547664" y="836712"/>
          <a:ext cx="2111896" cy="1463040"/>
        </p:xfrm>
        <a:graphic>
          <a:graphicData uri="http://schemas.openxmlformats.org/drawingml/2006/table">
            <a:tbl>
              <a:tblPr firstRow="1" bandRow="1">
                <a:tableStyleId>{5C22544A-7EE6-4342-B048-85BDC9FD1C3A}</a:tableStyleId>
              </a:tblPr>
              <a:tblGrid>
                <a:gridCol w="1055948"/>
                <a:gridCol w="1055948"/>
              </a:tblGrid>
              <a:tr h="345982">
                <a:tc>
                  <a:txBody>
                    <a:bodyPr/>
                    <a:lstStyle/>
                    <a:p>
                      <a:r>
                        <a:rPr lang="en-US" dirty="0" smtClean="0"/>
                        <a:t>City</a:t>
                      </a:r>
                      <a:endParaRPr lang="ru-RU" dirty="0"/>
                    </a:p>
                  </a:txBody>
                  <a:tcPr/>
                </a:tc>
                <a:tc>
                  <a:txBody>
                    <a:bodyPr/>
                    <a:lstStyle/>
                    <a:p>
                      <a:r>
                        <a:rPr lang="en-US" dirty="0" err="1" smtClean="0"/>
                        <a:t>p_id</a:t>
                      </a:r>
                      <a:endParaRPr lang="ru-RU" dirty="0"/>
                    </a:p>
                  </a:txBody>
                  <a:tcPr/>
                </a:tc>
              </a:tr>
              <a:tr h="345982">
                <a:tc>
                  <a:txBody>
                    <a:bodyPr/>
                    <a:lstStyle/>
                    <a:p>
                      <a:r>
                        <a:rPr lang="ru-RU" dirty="0" smtClean="0"/>
                        <a:t>Якутск</a:t>
                      </a:r>
                      <a:endParaRPr lang="ru-RU" dirty="0"/>
                    </a:p>
                  </a:txBody>
                  <a:tcPr/>
                </a:tc>
                <a:tc>
                  <a:txBody>
                    <a:bodyPr/>
                    <a:lstStyle/>
                    <a:p>
                      <a:r>
                        <a:rPr lang="ru-RU" dirty="0" smtClean="0"/>
                        <a:t>111</a:t>
                      </a:r>
                      <a:endParaRPr lang="ru-RU" dirty="0"/>
                    </a:p>
                  </a:txBody>
                  <a:tcPr/>
                </a:tc>
              </a:tr>
              <a:tr h="345982">
                <a:tc>
                  <a:txBody>
                    <a:bodyPr/>
                    <a:lstStyle/>
                    <a:p>
                      <a:r>
                        <a:rPr lang="ru-RU" dirty="0" err="1" smtClean="0"/>
                        <a:t>Н-ск</a:t>
                      </a:r>
                      <a:endParaRPr lang="ru-RU" dirty="0"/>
                    </a:p>
                  </a:txBody>
                  <a:tcPr/>
                </a:tc>
                <a:tc>
                  <a:txBody>
                    <a:bodyPr/>
                    <a:lstStyle/>
                    <a:p>
                      <a:r>
                        <a:rPr lang="en-US" dirty="0" smtClean="0"/>
                        <a:t>333</a:t>
                      </a:r>
                      <a:endParaRPr lang="ru-RU" dirty="0"/>
                    </a:p>
                  </a:txBody>
                  <a:tcPr/>
                </a:tc>
              </a:tr>
              <a:tr h="345982">
                <a:tc>
                  <a:txBody>
                    <a:bodyPr/>
                    <a:lstStyle/>
                    <a:p>
                      <a:r>
                        <a:rPr lang="ru-RU" dirty="0" smtClean="0"/>
                        <a:t>Пермь</a:t>
                      </a:r>
                      <a:endParaRPr lang="ru-RU" dirty="0"/>
                    </a:p>
                  </a:txBody>
                  <a:tcPr/>
                </a:tc>
                <a:tc>
                  <a:txBody>
                    <a:bodyPr/>
                    <a:lstStyle/>
                    <a:p>
                      <a:r>
                        <a:rPr lang="ru-RU" dirty="0" smtClean="0"/>
                        <a:t>222</a:t>
                      </a:r>
                      <a:endParaRPr lang="ru-RU" dirty="0"/>
                    </a:p>
                  </a:txBody>
                  <a:tcPr/>
                </a:tc>
              </a:tr>
            </a:tbl>
          </a:graphicData>
        </a:graphic>
      </p:graphicFrame>
      <p:graphicFrame>
        <p:nvGraphicFramePr>
          <p:cNvPr id="7" name="Таблица 6"/>
          <p:cNvGraphicFramePr>
            <a:graphicFrameLocks noGrp="1"/>
          </p:cNvGraphicFramePr>
          <p:nvPr/>
        </p:nvGraphicFramePr>
        <p:xfrm>
          <a:off x="2771800" y="2636912"/>
          <a:ext cx="2327920" cy="735856"/>
        </p:xfrm>
        <a:graphic>
          <a:graphicData uri="http://schemas.openxmlformats.org/drawingml/2006/table">
            <a:tbl>
              <a:tblPr firstRow="1" bandRow="1">
                <a:tableStyleId>{5C22544A-7EE6-4342-B048-85BDC9FD1C3A}</a:tableStyleId>
              </a:tblPr>
              <a:tblGrid>
                <a:gridCol w="1163960"/>
                <a:gridCol w="1163960"/>
              </a:tblGrid>
              <a:tr h="367928">
                <a:tc>
                  <a:txBody>
                    <a:bodyPr/>
                    <a:lstStyle/>
                    <a:p>
                      <a:r>
                        <a:rPr lang="en-US" dirty="0" smtClean="0"/>
                        <a:t>Org</a:t>
                      </a:r>
                      <a:endParaRPr lang="ru-RU" dirty="0"/>
                    </a:p>
                  </a:txBody>
                  <a:tcPr/>
                </a:tc>
                <a:tc>
                  <a:txBody>
                    <a:bodyPr/>
                    <a:lstStyle/>
                    <a:p>
                      <a:r>
                        <a:rPr lang="en-US" dirty="0" err="1" smtClean="0"/>
                        <a:t>p_id</a:t>
                      </a:r>
                      <a:endParaRPr lang="ru-RU" dirty="0"/>
                    </a:p>
                  </a:txBody>
                  <a:tcPr/>
                </a:tc>
              </a:tr>
              <a:tr h="367928">
                <a:tc>
                  <a:txBody>
                    <a:bodyPr/>
                    <a:lstStyle/>
                    <a:p>
                      <a:r>
                        <a:rPr lang="ru-RU" dirty="0" smtClean="0"/>
                        <a:t>НГУ</a:t>
                      </a:r>
                      <a:endParaRPr lang="ru-RU" dirty="0"/>
                    </a:p>
                  </a:txBody>
                  <a:tcPr/>
                </a:tc>
                <a:tc>
                  <a:txBody>
                    <a:bodyPr/>
                    <a:lstStyle/>
                    <a:p>
                      <a:r>
                        <a:rPr lang="ru-RU" dirty="0" smtClean="0"/>
                        <a:t>444</a:t>
                      </a:r>
                      <a:endParaRPr lang="ru-RU" dirty="0"/>
                    </a:p>
                  </a:txBody>
                  <a:tcPr/>
                </a:tc>
              </a:tr>
            </a:tbl>
          </a:graphicData>
        </a:graphic>
      </p:graphicFrame>
      <p:cxnSp>
        <p:nvCxnSpPr>
          <p:cNvPr id="9" name="Прямая со стрелкой 8"/>
          <p:cNvCxnSpPr/>
          <p:nvPr/>
        </p:nvCxnSpPr>
        <p:spPr>
          <a:xfrm>
            <a:off x="3203848" y="1772816"/>
            <a:ext cx="2952328"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0" name="Прямая со стрелкой 9"/>
          <p:cNvCxnSpPr/>
          <p:nvPr/>
        </p:nvCxnSpPr>
        <p:spPr>
          <a:xfrm flipV="1">
            <a:off x="4355976" y="2132856"/>
            <a:ext cx="1800200" cy="108012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aphicFrame>
        <p:nvGraphicFramePr>
          <p:cNvPr id="13" name="Таблица 12"/>
          <p:cNvGraphicFramePr>
            <a:graphicFrameLocks noGrp="1"/>
          </p:cNvGraphicFramePr>
          <p:nvPr/>
        </p:nvGraphicFramePr>
        <p:xfrm>
          <a:off x="4932040" y="3717032"/>
          <a:ext cx="3528390" cy="1097280"/>
        </p:xfrm>
        <a:graphic>
          <a:graphicData uri="http://schemas.openxmlformats.org/drawingml/2006/table">
            <a:tbl>
              <a:tblPr firstRow="1" bandRow="1">
                <a:tableStyleId>{21E4AEA4-8DFA-4A89-87EB-49C32662AFE0}</a:tableStyleId>
              </a:tblPr>
              <a:tblGrid>
                <a:gridCol w="705678"/>
                <a:gridCol w="705678"/>
                <a:gridCol w="705678"/>
                <a:gridCol w="705678"/>
                <a:gridCol w="705678"/>
              </a:tblGrid>
              <a:tr h="293291">
                <a:tc>
                  <a:txBody>
                    <a:bodyPr/>
                    <a:lstStyle/>
                    <a:p>
                      <a:r>
                        <a:rPr lang="en-US" dirty="0" smtClean="0"/>
                        <a:t>id</a:t>
                      </a:r>
                      <a:endParaRPr lang="ru-RU" dirty="0"/>
                    </a:p>
                  </a:txBody>
                  <a:tcPr/>
                </a:tc>
                <a:tc>
                  <a:txBody>
                    <a:bodyPr/>
                    <a:lstStyle/>
                    <a:p>
                      <a:r>
                        <a:rPr lang="en-US" dirty="0" err="1" smtClean="0"/>
                        <a:t>nam</a:t>
                      </a:r>
                      <a:endParaRPr lang="ru-RU" dirty="0"/>
                    </a:p>
                  </a:txBody>
                  <a:tcPr/>
                </a:tc>
                <a:tc>
                  <a:txBody>
                    <a:bodyPr/>
                    <a:lstStyle/>
                    <a:p>
                      <a:r>
                        <a:rPr lang="en-US" dirty="0" smtClean="0"/>
                        <a:t>birth</a:t>
                      </a:r>
                      <a:endParaRPr lang="ru-RU" dirty="0"/>
                    </a:p>
                  </a:txBody>
                  <a:tcPr/>
                </a:tc>
                <a:tc>
                  <a:txBody>
                    <a:bodyPr/>
                    <a:lstStyle/>
                    <a:p>
                      <a:r>
                        <a:rPr lang="en-US" dirty="0" smtClean="0"/>
                        <a:t>city</a:t>
                      </a:r>
                      <a:endParaRPr lang="ru-RU" dirty="0"/>
                    </a:p>
                  </a:txBody>
                  <a:tcPr/>
                </a:tc>
                <a:tc>
                  <a:txBody>
                    <a:bodyPr/>
                    <a:lstStyle/>
                    <a:p>
                      <a:r>
                        <a:rPr lang="en-US" dirty="0" smtClean="0"/>
                        <a:t>org</a:t>
                      </a:r>
                      <a:endParaRPr lang="ru-RU" dirty="0"/>
                    </a:p>
                  </a:txBody>
                  <a:tcPr/>
                </a:tc>
              </a:tr>
              <a:tr h="293291">
                <a:tc>
                  <a:txBody>
                    <a:bodyPr/>
                    <a:lstStyle/>
                    <a:p>
                      <a:r>
                        <a:rPr lang="en-US" dirty="0" smtClean="0"/>
                        <a:t>333</a:t>
                      </a:r>
                      <a:endParaRPr lang="ru-RU" dirty="0"/>
                    </a:p>
                  </a:txBody>
                  <a:tcPr/>
                </a:tc>
                <a:tc>
                  <a:txBody>
                    <a:bodyPr/>
                    <a:lstStyle/>
                    <a:p>
                      <a:r>
                        <a:rPr lang="ru-RU" dirty="0" smtClean="0"/>
                        <a:t>Иван</a:t>
                      </a:r>
                      <a:endParaRPr lang="ru-RU" dirty="0"/>
                    </a:p>
                  </a:txBody>
                  <a:tcPr/>
                </a:tc>
                <a:tc>
                  <a:txBody>
                    <a:bodyPr/>
                    <a:lstStyle/>
                    <a:p>
                      <a:r>
                        <a:rPr lang="ru-RU" dirty="0" smtClean="0"/>
                        <a:t>1999</a:t>
                      </a:r>
                      <a:endParaRPr lang="ru-RU" dirty="0"/>
                    </a:p>
                  </a:txBody>
                  <a:tcPr/>
                </a:tc>
                <a:tc>
                  <a:txBody>
                    <a:bodyPr/>
                    <a:lstStyle/>
                    <a:p>
                      <a:r>
                        <a:rPr lang="ru-RU" dirty="0" err="1" smtClean="0"/>
                        <a:t>Н-ск</a:t>
                      </a:r>
                      <a:endParaRPr lang="ru-RU" dirty="0"/>
                    </a:p>
                  </a:txBody>
                  <a:tcPr/>
                </a:tc>
                <a:tc>
                  <a:txBody>
                    <a:bodyPr/>
                    <a:lstStyle/>
                    <a:p>
                      <a:endParaRPr lang="ru-RU" dirty="0"/>
                    </a:p>
                  </a:txBody>
                  <a:tcPr/>
                </a:tc>
              </a:tr>
              <a:tr h="293291">
                <a:tc>
                  <a:txBody>
                    <a:bodyPr/>
                    <a:lstStyle/>
                    <a:p>
                      <a:r>
                        <a:rPr lang="ru-RU" dirty="0" smtClean="0"/>
                        <a:t>444</a:t>
                      </a:r>
                      <a:endParaRPr lang="ru-RU" dirty="0"/>
                    </a:p>
                  </a:txBody>
                  <a:tcPr/>
                </a:tc>
                <a:tc>
                  <a:txBody>
                    <a:bodyPr/>
                    <a:lstStyle/>
                    <a:p>
                      <a:r>
                        <a:rPr lang="ru-RU" dirty="0" smtClean="0"/>
                        <a:t>Петр</a:t>
                      </a:r>
                      <a:endParaRPr lang="ru-RU" dirty="0"/>
                    </a:p>
                  </a:txBody>
                  <a:tcPr/>
                </a:tc>
                <a:tc>
                  <a:txBody>
                    <a:bodyPr/>
                    <a:lstStyle/>
                    <a:p>
                      <a:r>
                        <a:rPr lang="ru-RU" dirty="0" smtClean="0"/>
                        <a:t>2000</a:t>
                      </a:r>
                      <a:endParaRPr lang="ru-RU" dirty="0"/>
                    </a:p>
                  </a:txBody>
                  <a:tcPr/>
                </a:tc>
                <a:tc>
                  <a:txBody>
                    <a:bodyPr/>
                    <a:lstStyle/>
                    <a:p>
                      <a:endParaRPr lang="ru-RU" dirty="0"/>
                    </a:p>
                  </a:txBody>
                  <a:tcPr/>
                </a:tc>
                <a:tc>
                  <a:txBody>
                    <a:bodyPr/>
                    <a:lstStyle/>
                    <a:p>
                      <a:r>
                        <a:rPr lang="ru-RU" dirty="0" smtClean="0"/>
                        <a:t>НГУ</a:t>
                      </a:r>
                      <a:endParaRPr lang="ru-RU" dirty="0"/>
                    </a:p>
                  </a:txBody>
                  <a:tcPr/>
                </a:tc>
              </a:tr>
            </a:tbl>
          </a:graphicData>
        </a:graphic>
      </p:graphicFrame>
      <p:cxnSp>
        <p:nvCxnSpPr>
          <p:cNvPr id="15" name="Прямая со стрелкой 14"/>
          <p:cNvCxnSpPr/>
          <p:nvPr/>
        </p:nvCxnSpPr>
        <p:spPr>
          <a:xfrm flipH="1">
            <a:off x="6660232" y="2348880"/>
            <a:ext cx="504056" cy="129614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aphicFrame>
        <p:nvGraphicFramePr>
          <p:cNvPr id="16" name="Таблица 15"/>
          <p:cNvGraphicFramePr>
            <a:graphicFrameLocks noGrp="1"/>
          </p:cNvGraphicFramePr>
          <p:nvPr/>
        </p:nvGraphicFramePr>
        <p:xfrm>
          <a:off x="611560" y="5445224"/>
          <a:ext cx="6096000" cy="1112520"/>
        </p:xfrm>
        <a:graphic>
          <a:graphicData uri="http://schemas.openxmlformats.org/drawingml/2006/table">
            <a:tbl>
              <a:tblPr firstRow="1" bandRow="1">
                <a:tableStyleId>{7DF18680-E054-41AD-8BC1-D1AEF772440D}</a:tableStyleId>
              </a:tblPr>
              <a:tblGrid>
                <a:gridCol w="1008112"/>
                <a:gridCol w="5087888"/>
              </a:tblGrid>
              <a:tr h="370840">
                <a:tc>
                  <a:txBody>
                    <a:bodyPr/>
                    <a:lstStyle/>
                    <a:p>
                      <a:r>
                        <a:rPr lang="en-US" dirty="0" smtClean="0"/>
                        <a:t>Id/key</a:t>
                      </a:r>
                      <a:endParaRPr lang="ru-RU" dirty="0"/>
                    </a:p>
                  </a:txBody>
                  <a:tcPr/>
                </a:tc>
                <a:tc>
                  <a:txBody>
                    <a:bodyPr/>
                    <a:lstStyle/>
                    <a:p>
                      <a:r>
                        <a:rPr lang="en-US" dirty="0" smtClean="0"/>
                        <a:t>Value</a:t>
                      </a:r>
                      <a:endParaRPr lang="ru-RU" dirty="0"/>
                    </a:p>
                  </a:txBody>
                  <a:tcPr/>
                </a:tc>
              </a:tr>
              <a:tr h="370840">
                <a:tc>
                  <a:txBody>
                    <a:bodyPr/>
                    <a:lstStyle/>
                    <a:p>
                      <a:r>
                        <a:rPr lang="en-US" dirty="0" smtClean="0"/>
                        <a:t>333</a:t>
                      </a:r>
                      <a:endParaRPr lang="ru-RU" dirty="0"/>
                    </a:p>
                  </a:txBody>
                  <a:tcPr/>
                </a:tc>
                <a:tc>
                  <a:txBody>
                    <a:bodyPr/>
                    <a:lstStyle/>
                    <a:p>
                      <a:r>
                        <a:rPr lang="en-US" dirty="0" smtClean="0"/>
                        <a:t>{“n”:”</a:t>
                      </a:r>
                      <a:r>
                        <a:rPr lang="ru-RU" dirty="0" smtClean="0"/>
                        <a:t>Иван</a:t>
                      </a:r>
                      <a:r>
                        <a:rPr lang="en-US" dirty="0" smtClean="0"/>
                        <a:t>”, “b”:1999, “c”:[“</a:t>
                      </a:r>
                      <a:r>
                        <a:rPr lang="ru-RU" dirty="0" err="1" smtClean="0"/>
                        <a:t>Н-ск</a:t>
                      </a:r>
                      <a:r>
                        <a:rPr lang="en-US" dirty="0" smtClean="0"/>
                        <a:t>”, “</a:t>
                      </a:r>
                      <a:r>
                        <a:rPr lang="ru-RU" dirty="0" smtClean="0"/>
                        <a:t>Омск</a:t>
                      </a:r>
                      <a:r>
                        <a:rPr lang="en-US" dirty="0" smtClean="0"/>
                        <a:t>”], “o”: []}</a:t>
                      </a:r>
                      <a:endParaRPr lang="ru-RU" dirty="0"/>
                    </a:p>
                  </a:txBody>
                  <a:tcPr/>
                </a:tc>
              </a:tr>
              <a:tr h="370840">
                <a:tc>
                  <a:txBody>
                    <a:bodyPr/>
                    <a:lstStyle/>
                    <a:p>
                      <a:r>
                        <a:rPr lang="en-US" dirty="0" smtClean="0"/>
                        <a:t>444</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t>
                      </a:r>
                      <a:r>
                        <a:rPr lang="ru-RU" dirty="0" smtClean="0"/>
                        <a:t>Петр</a:t>
                      </a:r>
                      <a:r>
                        <a:rPr lang="en-US" dirty="0" smtClean="0"/>
                        <a:t>”, “b”:</a:t>
                      </a:r>
                      <a:r>
                        <a:rPr lang="ru-RU" dirty="0" smtClean="0"/>
                        <a:t>2000</a:t>
                      </a:r>
                      <a:r>
                        <a:rPr lang="en-US" dirty="0" smtClean="0"/>
                        <a:t>, “c”:[“</a:t>
                      </a:r>
                      <a:r>
                        <a:rPr lang="ru-RU" dirty="0" smtClean="0"/>
                        <a:t>Тула</a:t>
                      </a:r>
                      <a:r>
                        <a:rPr lang="en-US" dirty="0" smtClean="0"/>
                        <a:t>”], “o”: [“</a:t>
                      </a:r>
                      <a:r>
                        <a:rPr lang="ru-RU" dirty="0" smtClean="0"/>
                        <a:t>НГУ</a:t>
                      </a:r>
                      <a:r>
                        <a:rPr lang="en-US" dirty="0" smtClean="0"/>
                        <a:t>”]}</a:t>
                      </a:r>
                      <a:endParaRPr lang="ru-RU" dirty="0" smtClean="0"/>
                    </a:p>
                  </a:txBody>
                  <a:tcPr/>
                </a:tc>
              </a:tr>
            </a:tbl>
          </a:graphicData>
        </a:graphic>
      </p:graphicFrame>
      <p:cxnSp>
        <p:nvCxnSpPr>
          <p:cNvPr id="18" name="Прямая со стрелкой 17"/>
          <p:cNvCxnSpPr/>
          <p:nvPr/>
        </p:nvCxnSpPr>
        <p:spPr>
          <a:xfrm flipH="1">
            <a:off x="3707904" y="4797152"/>
            <a:ext cx="2952328" cy="57606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346050"/>
          </a:xfrm>
        </p:spPr>
        <p:txBody>
          <a:bodyPr>
            <a:normAutofit fontScale="90000"/>
          </a:bodyPr>
          <a:lstStyle/>
          <a:p>
            <a:r>
              <a:rPr lang="en-US" dirty="0" smtClean="0"/>
              <a:t>Key-Value </a:t>
            </a:r>
            <a:r>
              <a:rPr lang="ru-RU" dirty="0" smtClean="0"/>
              <a:t>хранилища</a:t>
            </a:r>
            <a:endParaRPr lang="ru-RU" dirty="0"/>
          </a:p>
        </p:txBody>
      </p:sp>
      <p:graphicFrame>
        <p:nvGraphicFramePr>
          <p:cNvPr id="5" name="Таблица 4"/>
          <p:cNvGraphicFramePr>
            <a:graphicFrameLocks noGrp="1"/>
          </p:cNvGraphicFramePr>
          <p:nvPr/>
        </p:nvGraphicFramePr>
        <p:xfrm>
          <a:off x="827584" y="980728"/>
          <a:ext cx="7416824" cy="2225040"/>
        </p:xfrm>
        <a:graphic>
          <a:graphicData uri="http://schemas.openxmlformats.org/drawingml/2006/table">
            <a:tbl>
              <a:tblPr firstRow="1" bandRow="1">
                <a:tableStyleId>{7DF18680-E054-41AD-8BC1-D1AEF772440D}</a:tableStyleId>
              </a:tblPr>
              <a:tblGrid>
                <a:gridCol w="864096"/>
                <a:gridCol w="6552728"/>
              </a:tblGrid>
              <a:tr h="370840">
                <a:tc>
                  <a:txBody>
                    <a:bodyPr/>
                    <a:lstStyle/>
                    <a:p>
                      <a:r>
                        <a:rPr lang="en-US" dirty="0" smtClean="0"/>
                        <a:t>key</a:t>
                      </a:r>
                      <a:endParaRPr lang="ru-RU" dirty="0"/>
                    </a:p>
                  </a:txBody>
                  <a:tcPr/>
                </a:tc>
                <a:tc>
                  <a:txBody>
                    <a:bodyPr/>
                    <a:lstStyle/>
                    <a:p>
                      <a:r>
                        <a:rPr lang="en-US" dirty="0" smtClean="0"/>
                        <a:t>Value</a:t>
                      </a:r>
                      <a:endParaRPr lang="ru-RU" dirty="0"/>
                    </a:p>
                  </a:txBody>
                  <a:tcPr/>
                </a:tc>
              </a:tr>
              <a:tr h="370840">
                <a:tc>
                  <a:txBody>
                    <a:bodyPr/>
                    <a:lstStyle/>
                    <a:p>
                      <a:r>
                        <a:rPr lang="en-US" dirty="0" smtClean="0"/>
                        <a:t>333</a:t>
                      </a:r>
                      <a:endParaRPr lang="ru-RU" dirty="0"/>
                    </a:p>
                  </a:txBody>
                  <a:tcPr/>
                </a:tc>
                <a:tc>
                  <a:txBody>
                    <a:bodyPr/>
                    <a:lstStyle/>
                    <a:p>
                      <a:r>
                        <a:rPr lang="en-US" dirty="0" smtClean="0"/>
                        <a:t>{“t”:0, “n”:”</a:t>
                      </a:r>
                      <a:r>
                        <a:rPr lang="ru-RU" dirty="0" smtClean="0"/>
                        <a:t>Иван</a:t>
                      </a:r>
                      <a:r>
                        <a:rPr lang="en-US" dirty="0" smtClean="0"/>
                        <a:t>”, “b”:1999, “c”:[</a:t>
                      </a:r>
                      <a:r>
                        <a:rPr lang="ru-RU" dirty="0" smtClean="0"/>
                        <a:t>777</a:t>
                      </a:r>
                      <a:r>
                        <a:rPr lang="en-US" dirty="0" smtClean="0"/>
                        <a:t>, </a:t>
                      </a:r>
                      <a:r>
                        <a:rPr lang="ru-RU" dirty="0" smtClean="0"/>
                        <a:t>778</a:t>
                      </a:r>
                      <a:r>
                        <a:rPr lang="en-US" dirty="0" smtClean="0"/>
                        <a:t>], “o”: []}</a:t>
                      </a:r>
                      <a:endParaRPr lang="ru-RU" dirty="0"/>
                    </a:p>
                  </a:txBody>
                  <a:tcPr/>
                </a:tc>
              </a:tr>
              <a:tr h="370840">
                <a:tc>
                  <a:txBody>
                    <a:bodyPr/>
                    <a:lstStyle/>
                    <a:p>
                      <a:r>
                        <a:rPr lang="en-US" dirty="0" smtClean="0"/>
                        <a:t>444</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{“t”:0, “n”:”</a:t>
                      </a:r>
                      <a:r>
                        <a:rPr lang="ru-RU" dirty="0" smtClean="0"/>
                        <a:t>Петр</a:t>
                      </a:r>
                      <a:r>
                        <a:rPr lang="en-US" dirty="0" smtClean="0"/>
                        <a:t>”, “b”:</a:t>
                      </a:r>
                      <a:r>
                        <a:rPr lang="ru-RU" dirty="0" smtClean="0"/>
                        <a:t>2000</a:t>
                      </a:r>
                      <a:r>
                        <a:rPr lang="en-US" dirty="0" smtClean="0"/>
                        <a:t>, “c”:[</a:t>
                      </a:r>
                      <a:r>
                        <a:rPr lang="ru-RU" dirty="0" smtClean="0"/>
                        <a:t>779</a:t>
                      </a:r>
                      <a:r>
                        <a:rPr lang="en-US" dirty="0" smtClean="0"/>
                        <a:t>], “o”: [</a:t>
                      </a:r>
                      <a:r>
                        <a:rPr lang="ru-RU" dirty="0" smtClean="0"/>
                        <a:t>881</a:t>
                      </a:r>
                      <a:r>
                        <a:rPr lang="en-US" dirty="0" smtClean="0"/>
                        <a:t>]}</a:t>
                      </a:r>
                      <a:endParaRPr lang="ru-RU" dirty="0" smtClean="0"/>
                    </a:p>
                  </a:txBody>
                  <a:tcPr/>
                </a:tc>
              </a:tr>
              <a:tr h="370840">
                <a:tc>
                  <a:txBody>
                    <a:bodyPr/>
                    <a:lstStyle/>
                    <a:p>
                      <a:r>
                        <a:rPr lang="en-US" dirty="0" smtClean="0"/>
                        <a:t>777</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{“t”:1, “city”: “</a:t>
                      </a:r>
                      <a:r>
                        <a:rPr lang="ru-RU" dirty="0" err="1" smtClean="0"/>
                        <a:t>Н-ск</a:t>
                      </a:r>
                      <a:r>
                        <a:rPr lang="en-US" dirty="0" smtClean="0"/>
                        <a:t>”, …}</a:t>
                      </a:r>
                      <a:endParaRPr lang="ru-RU" dirty="0" smtClean="0"/>
                    </a:p>
                  </a:txBody>
                  <a:tcPr/>
                </a:tc>
              </a:tr>
              <a:tr h="370840">
                <a:tc>
                  <a:txBody>
                    <a:bodyPr/>
                    <a:lstStyle/>
                    <a:p>
                      <a:r>
                        <a:rPr lang="ru-RU" dirty="0" smtClean="0"/>
                        <a:t>778</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{“t”:1, “city”: “</a:t>
                      </a:r>
                      <a:r>
                        <a:rPr lang="ru-RU" dirty="0" smtClean="0"/>
                        <a:t>Омск</a:t>
                      </a:r>
                      <a:r>
                        <a:rPr lang="en-US" dirty="0" smtClean="0"/>
                        <a:t>”, …}</a:t>
                      </a:r>
                      <a:endParaRPr lang="ru-RU" dirty="0" smtClean="0"/>
                    </a:p>
                  </a:txBody>
                  <a:tcPr/>
                </a:tc>
              </a:tr>
              <a:tr h="370840">
                <a:tc>
                  <a:txBody>
                    <a:bodyPr/>
                    <a:lstStyle/>
                    <a:p>
                      <a:r>
                        <a:rPr lang="ru-RU" dirty="0" smtClean="0"/>
                        <a:t>881</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t>
                      </a:r>
                      <a:r>
                        <a:rPr lang="ru-RU" dirty="0" smtClean="0"/>
                        <a:t>3</a:t>
                      </a:r>
                      <a:r>
                        <a:rPr lang="en-US" dirty="0" smtClean="0"/>
                        <a:t>, “org”: “</a:t>
                      </a:r>
                      <a:r>
                        <a:rPr lang="ru-RU" dirty="0" smtClean="0"/>
                        <a:t>НГУ</a:t>
                      </a:r>
                      <a:r>
                        <a:rPr lang="en-US" dirty="0" smtClean="0"/>
                        <a:t>”, …}</a:t>
                      </a:r>
                      <a:endParaRPr lang="ru-RU" dirty="0" smtClean="0"/>
                    </a:p>
                  </a:txBody>
                  <a:tcPr/>
                </a:tc>
              </a:tr>
            </a:tbl>
          </a:graphicData>
        </a:graphic>
      </p:graphicFrame>
      <p:sp>
        <p:nvSpPr>
          <p:cNvPr id="6" name="TextBox 5"/>
          <p:cNvSpPr txBox="1"/>
          <p:nvPr/>
        </p:nvSpPr>
        <p:spPr>
          <a:xfrm>
            <a:off x="755576" y="3645024"/>
            <a:ext cx="7776864" cy="1477328"/>
          </a:xfrm>
          <a:prstGeom prst="rect">
            <a:avLst/>
          </a:prstGeom>
          <a:noFill/>
        </p:spPr>
        <p:txBody>
          <a:bodyPr wrap="square" rtlCol="0">
            <a:spAutoFit/>
          </a:bodyPr>
          <a:lstStyle/>
          <a:p>
            <a:r>
              <a:rPr lang="ru-RU" dirty="0" smtClean="0"/>
              <a:t>Общий случай:</a:t>
            </a:r>
          </a:p>
          <a:p>
            <a:r>
              <a:rPr lang="en-US" dirty="0" smtClean="0"/>
              <a:t>Key – </a:t>
            </a:r>
            <a:r>
              <a:rPr lang="ru-RU" dirty="0" smtClean="0"/>
              <a:t>целое, длинное целое, сверхдлинное целое, строка, массив байтов</a:t>
            </a:r>
          </a:p>
          <a:p>
            <a:r>
              <a:rPr lang="en-US" dirty="0" smtClean="0"/>
              <a:t>Value – </a:t>
            </a:r>
            <a:r>
              <a:rPr lang="ru-RU" dirty="0" smtClean="0"/>
              <a:t>произвольное значение, массив байтов </a:t>
            </a:r>
          </a:p>
          <a:p>
            <a:endParaRPr lang="ru-RU" dirty="0" smtClean="0"/>
          </a:p>
          <a:p>
            <a:r>
              <a:rPr lang="ru-RU" dirty="0" smtClean="0"/>
              <a:t>Массив пар оптимизирован по доступу по ключу.</a:t>
            </a:r>
            <a:endParaRPr lang="ru-RU"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1520" y="188640"/>
            <a:ext cx="8686800" cy="648072"/>
          </a:xfrm>
        </p:spPr>
        <p:txBody>
          <a:bodyPr>
            <a:noAutofit/>
          </a:bodyPr>
          <a:lstStyle/>
          <a:p>
            <a:r>
              <a:rPr lang="ru-RU" sz="3600" dirty="0" smtClean="0"/>
              <a:t>Преимущества разделения клиент-сервис</a:t>
            </a:r>
            <a:endParaRPr lang="ru-RU" sz="3600" dirty="0"/>
          </a:p>
        </p:txBody>
      </p:sp>
      <p:sp>
        <p:nvSpPr>
          <p:cNvPr id="4" name="TextBox 3"/>
          <p:cNvSpPr txBox="1"/>
          <p:nvPr/>
        </p:nvSpPr>
        <p:spPr>
          <a:xfrm>
            <a:off x="395536" y="1052736"/>
            <a:ext cx="8424936" cy="1200329"/>
          </a:xfrm>
          <a:prstGeom prst="rect">
            <a:avLst/>
          </a:prstGeom>
          <a:noFill/>
        </p:spPr>
        <p:txBody>
          <a:bodyPr wrap="square" rtlCol="0">
            <a:spAutoFit/>
          </a:bodyPr>
          <a:lstStyle/>
          <a:p>
            <a:r>
              <a:rPr lang="ru-RU" dirty="0" smtClean="0"/>
              <a:t>Уменьшение трудозатрат на разработку и эксплуатацию</a:t>
            </a:r>
          </a:p>
          <a:p>
            <a:r>
              <a:rPr lang="ru-RU" dirty="0" smtClean="0"/>
              <a:t>Сервис можно сделать один на много других разработок</a:t>
            </a:r>
          </a:p>
          <a:p>
            <a:r>
              <a:rPr lang="ru-RU" dirty="0" smtClean="0"/>
              <a:t>Независимая модернизация клиента и сервиса</a:t>
            </a:r>
          </a:p>
          <a:p>
            <a:r>
              <a:rPr lang="ru-RU" dirty="0" smtClean="0"/>
              <a:t>Множественность клиентов</a:t>
            </a:r>
          </a:p>
        </p:txBody>
      </p:sp>
      <p:sp>
        <p:nvSpPr>
          <p:cNvPr id="6" name="Блок-схема: магнитный диск 5"/>
          <p:cNvSpPr/>
          <p:nvPr/>
        </p:nvSpPr>
        <p:spPr>
          <a:xfrm>
            <a:off x="4788024" y="2420888"/>
            <a:ext cx="1440160" cy="122413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195736" y="2420888"/>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К1</a:t>
            </a:r>
            <a:endParaRPr lang="ru-RU" dirty="0"/>
          </a:p>
        </p:txBody>
      </p:sp>
      <p:sp>
        <p:nvSpPr>
          <p:cNvPr id="8" name="Прямоугольник 7"/>
          <p:cNvSpPr/>
          <p:nvPr/>
        </p:nvSpPr>
        <p:spPr>
          <a:xfrm>
            <a:off x="2627784" y="3284984"/>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К2</a:t>
            </a:r>
            <a:endParaRPr lang="ru-RU" dirty="0"/>
          </a:p>
        </p:txBody>
      </p:sp>
      <p:sp>
        <p:nvSpPr>
          <p:cNvPr id="9" name="Прямоугольник 8"/>
          <p:cNvSpPr/>
          <p:nvPr/>
        </p:nvSpPr>
        <p:spPr>
          <a:xfrm>
            <a:off x="2780184" y="3437384"/>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К2</a:t>
            </a:r>
            <a:endParaRPr lang="ru-RU" dirty="0"/>
          </a:p>
        </p:txBody>
      </p:sp>
      <p:sp>
        <p:nvSpPr>
          <p:cNvPr id="10" name="Прямоугольник 9"/>
          <p:cNvSpPr/>
          <p:nvPr/>
        </p:nvSpPr>
        <p:spPr>
          <a:xfrm>
            <a:off x="2932584" y="3589784"/>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К2</a:t>
            </a:r>
            <a:endParaRPr lang="ru-RU" dirty="0"/>
          </a:p>
        </p:txBody>
      </p:sp>
      <p:cxnSp>
        <p:nvCxnSpPr>
          <p:cNvPr id="13" name="Прямая со стрелкой 12"/>
          <p:cNvCxnSpPr/>
          <p:nvPr/>
        </p:nvCxnSpPr>
        <p:spPr>
          <a:xfrm flipV="1">
            <a:off x="3851920" y="3212976"/>
            <a:ext cx="864096" cy="36004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9" name="TextBox 18"/>
          <p:cNvSpPr txBox="1"/>
          <p:nvPr/>
        </p:nvSpPr>
        <p:spPr>
          <a:xfrm>
            <a:off x="467544" y="4509120"/>
            <a:ext cx="6624736" cy="369332"/>
          </a:xfrm>
          <a:prstGeom prst="rect">
            <a:avLst/>
          </a:prstGeom>
          <a:noFill/>
        </p:spPr>
        <p:txBody>
          <a:bodyPr wrap="square" rtlCol="0">
            <a:spAutoFit/>
          </a:bodyPr>
          <a:lstStyle/>
          <a:p>
            <a:r>
              <a:rPr lang="ru-RU" dirty="0" smtClean="0"/>
              <a:t>Множественность сервисов</a:t>
            </a:r>
            <a:endParaRPr lang="ru-RU" dirty="0"/>
          </a:p>
        </p:txBody>
      </p:sp>
      <p:sp>
        <p:nvSpPr>
          <p:cNvPr id="20" name="Прямоугольник 19"/>
          <p:cNvSpPr/>
          <p:nvPr/>
        </p:nvSpPr>
        <p:spPr>
          <a:xfrm>
            <a:off x="1835696" y="5229200"/>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К</a:t>
            </a:r>
            <a:endParaRPr lang="ru-RU" dirty="0"/>
          </a:p>
        </p:txBody>
      </p:sp>
      <p:sp>
        <p:nvSpPr>
          <p:cNvPr id="21" name="Блок-схема: магнитный диск 20"/>
          <p:cNvSpPr/>
          <p:nvPr/>
        </p:nvSpPr>
        <p:spPr>
          <a:xfrm>
            <a:off x="4355976" y="4365104"/>
            <a:ext cx="936104"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S1</a:t>
            </a:r>
            <a:endParaRPr lang="ru-RU" dirty="0"/>
          </a:p>
        </p:txBody>
      </p:sp>
      <p:sp>
        <p:nvSpPr>
          <p:cNvPr id="22" name="Скругленный прямоугольник 21"/>
          <p:cNvSpPr/>
          <p:nvPr/>
        </p:nvSpPr>
        <p:spPr>
          <a:xfrm>
            <a:off x="3851920" y="5733256"/>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S2</a:t>
            </a:r>
            <a:endParaRPr lang="ru-RU" dirty="0"/>
          </a:p>
        </p:txBody>
      </p:sp>
      <p:sp>
        <p:nvSpPr>
          <p:cNvPr id="23" name="Скругленный прямоугольник 22"/>
          <p:cNvSpPr/>
          <p:nvPr/>
        </p:nvSpPr>
        <p:spPr>
          <a:xfrm>
            <a:off x="5076056" y="5301208"/>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S3</a:t>
            </a:r>
            <a:endParaRPr lang="ru-RU" dirty="0"/>
          </a:p>
        </p:txBody>
      </p:sp>
      <p:cxnSp>
        <p:nvCxnSpPr>
          <p:cNvPr id="25" name="Прямая со стрелкой 24"/>
          <p:cNvCxnSpPr/>
          <p:nvPr/>
        </p:nvCxnSpPr>
        <p:spPr>
          <a:xfrm>
            <a:off x="3347864" y="2564904"/>
            <a:ext cx="1440160" cy="36004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26" name="Прямая со стрелкой 25"/>
          <p:cNvCxnSpPr/>
          <p:nvPr/>
        </p:nvCxnSpPr>
        <p:spPr>
          <a:xfrm flipV="1">
            <a:off x="4067944" y="3501008"/>
            <a:ext cx="720080" cy="432048"/>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30" name="Прямая со стрелкой 29"/>
          <p:cNvCxnSpPr>
            <a:endCxn id="21" idx="2"/>
          </p:cNvCxnSpPr>
          <p:nvPr/>
        </p:nvCxnSpPr>
        <p:spPr>
          <a:xfrm flipV="1">
            <a:off x="2987824" y="4761148"/>
            <a:ext cx="1368152" cy="684076"/>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32" name="Прямая со стрелкой 31"/>
          <p:cNvCxnSpPr>
            <a:endCxn id="23" idx="1"/>
          </p:cNvCxnSpPr>
          <p:nvPr/>
        </p:nvCxnSpPr>
        <p:spPr>
          <a:xfrm>
            <a:off x="3059832" y="5589240"/>
            <a:ext cx="2016224"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35" name="Прямая со стрелкой 34"/>
          <p:cNvCxnSpPr/>
          <p:nvPr/>
        </p:nvCxnSpPr>
        <p:spPr>
          <a:xfrm>
            <a:off x="2987824" y="5733256"/>
            <a:ext cx="792088" cy="288032"/>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55" name="TextBox 54"/>
          <p:cNvSpPr txBox="1"/>
          <p:nvPr/>
        </p:nvSpPr>
        <p:spPr>
          <a:xfrm>
            <a:off x="467544" y="6309320"/>
            <a:ext cx="6912768" cy="369332"/>
          </a:xfrm>
          <a:prstGeom prst="rect">
            <a:avLst/>
          </a:prstGeom>
          <a:noFill/>
        </p:spPr>
        <p:txBody>
          <a:bodyPr wrap="square" rtlCol="0">
            <a:spAutoFit/>
          </a:bodyPr>
          <a:lstStyle/>
          <a:p>
            <a:r>
              <a:rPr lang="ru-RU" dirty="0" smtClean="0"/>
              <a:t>Гибкость архитектуры</a:t>
            </a:r>
            <a:endParaRPr lang="ru-RU"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16632"/>
            <a:ext cx="8229600" cy="490066"/>
          </a:xfrm>
        </p:spPr>
        <p:txBody>
          <a:bodyPr>
            <a:noAutofit/>
          </a:bodyPr>
          <a:lstStyle/>
          <a:p>
            <a:r>
              <a:rPr lang="ru-RU" sz="3200" dirty="0" smtClean="0"/>
              <a:t>Документные базы данных и </a:t>
            </a:r>
            <a:r>
              <a:rPr lang="ru-RU" sz="3200" dirty="0" err="1" smtClean="0"/>
              <a:t>репозитории</a:t>
            </a:r>
            <a:endParaRPr lang="ru-RU" sz="3200" dirty="0"/>
          </a:p>
        </p:txBody>
      </p:sp>
      <p:sp>
        <p:nvSpPr>
          <p:cNvPr id="4" name="TextBox 3"/>
          <p:cNvSpPr txBox="1"/>
          <p:nvPr/>
        </p:nvSpPr>
        <p:spPr>
          <a:xfrm>
            <a:off x="467544" y="836712"/>
            <a:ext cx="8280920" cy="3139321"/>
          </a:xfrm>
          <a:prstGeom prst="rect">
            <a:avLst/>
          </a:prstGeom>
          <a:noFill/>
        </p:spPr>
        <p:txBody>
          <a:bodyPr wrap="square" rtlCol="0">
            <a:spAutoFit/>
          </a:bodyPr>
          <a:lstStyle/>
          <a:p>
            <a:r>
              <a:rPr lang="en-US" dirty="0" smtClean="0"/>
              <a:t>Key-value </a:t>
            </a:r>
            <a:r>
              <a:rPr lang="ru-RU" dirty="0" smtClean="0"/>
              <a:t>хранилище, в котором </a:t>
            </a:r>
            <a:r>
              <a:rPr lang="en-US" dirty="0" smtClean="0"/>
              <a:t>value – </a:t>
            </a:r>
            <a:r>
              <a:rPr lang="ru-RU" dirty="0" smtClean="0"/>
              <a:t>отдельный документ</a:t>
            </a:r>
          </a:p>
          <a:p>
            <a:endParaRPr lang="ru-RU" dirty="0" smtClean="0"/>
          </a:p>
          <a:p>
            <a:r>
              <a:rPr lang="ru-RU" dirty="0" smtClean="0"/>
              <a:t>Документ может быть структурированным текстом (</a:t>
            </a:r>
            <a:r>
              <a:rPr lang="en-US" dirty="0" smtClean="0"/>
              <a:t>HTML, XML, JSON)</a:t>
            </a:r>
            <a:r>
              <a:rPr lang="ru-RU" dirty="0" smtClean="0"/>
              <a:t>, тогда можно использовать обычное </a:t>
            </a:r>
            <a:r>
              <a:rPr lang="en-US" dirty="0" smtClean="0"/>
              <a:t>key-value </a:t>
            </a:r>
            <a:r>
              <a:rPr lang="ru-RU" dirty="0" smtClean="0"/>
              <a:t>хранилище</a:t>
            </a:r>
          </a:p>
          <a:p>
            <a:endParaRPr lang="ru-RU" dirty="0" smtClean="0"/>
          </a:p>
          <a:p>
            <a:r>
              <a:rPr lang="ru-RU" dirty="0" smtClean="0"/>
              <a:t>Документ может быть (бинарным) файлом, тогда применимы базы данных, в которых один из типов </a:t>
            </a:r>
            <a:r>
              <a:rPr lang="en-US" dirty="0" smtClean="0"/>
              <a:t>BLOB</a:t>
            </a:r>
            <a:r>
              <a:rPr lang="ru-RU" dirty="0" smtClean="0"/>
              <a:t> (</a:t>
            </a:r>
            <a:r>
              <a:rPr lang="en-US" dirty="0" smtClean="0"/>
              <a:t>Binary Large Object</a:t>
            </a:r>
            <a:r>
              <a:rPr lang="ru-RU" dirty="0" smtClean="0"/>
              <a:t>). </a:t>
            </a:r>
          </a:p>
          <a:p>
            <a:endParaRPr lang="ru-RU" dirty="0" smtClean="0"/>
          </a:p>
          <a:p>
            <a:r>
              <a:rPr lang="ru-RU" dirty="0" smtClean="0"/>
              <a:t>Документ может быть файлом, тогда </a:t>
            </a:r>
            <a:r>
              <a:rPr lang="en-US" dirty="0" smtClean="0"/>
              <a:t>value </a:t>
            </a:r>
            <a:r>
              <a:rPr lang="ru-RU" dirty="0" smtClean="0"/>
              <a:t>– координата файла. </a:t>
            </a:r>
          </a:p>
          <a:p>
            <a:endParaRPr lang="ru-RU" dirty="0" smtClean="0"/>
          </a:p>
          <a:p>
            <a:r>
              <a:rPr lang="ru-RU" dirty="0" smtClean="0"/>
              <a:t>Специальное построение </a:t>
            </a:r>
            <a:r>
              <a:rPr lang="ru-RU" dirty="0" err="1" smtClean="0"/>
              <a:t>репозитория</a:t>
            </a:r>
            <a:r>
              <a:rPr lang="ru-RU" dirty="0" smtClean="0"/>
              <a:t> – </a:t>
            </a:r>
            <a:r>
              <a:rPr lang="en-US" dirty="0" smtClean="0"/>
              <a:t>GIT</a:t>
            </a:r>
            <a:r>
              <a:rPr lang="ru-RU" dirty="0" smtClean="0"/>
              <a:t>.   </a:t>
            </a:r>
            <a:endParaRPr lang="ru-RU"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457200" y="274638"/>
            <a:ext cx="8229600" cy="715962"/>
          </a:xfrm>
        </p:spPr>
        <p:txBody>
          <a:bodyPr/>
          <a:lstStyle/>
          <a:p>
            <a:pPr eaLnBrk="1" hangingPunct="1"/>
            <a:r>
              <a:rPr lang="en-US" altLang="ru-RU" sz="2800" b="1" smtClean="0"/>
              <a:t>NoSQL – Not only SQL</a:t>
            </a:r>
            <a:endParaRPr lang="ru-RU" altLang="ru-RU" sz="2800" b="1" smtClean="0"/>
          </a:p>
        </p:txBody>
      </p:sp>
      <p:sp>
        <p:nvSpPr>
          <p:cNvPr id="3" name="Содержимое 2"/>
          <p:cNvSpPr>
            <a:spLocks noGrp="1"/>
          </p:cNvSpPr>
          <p:nvPr>
            <p:ph idx="1"/>
          </p:nvPr>
        </p:nvSpPr>
        <p:spPr/>
        <p:txBody>
          <a:bodyPr rtlCol="0">
            <a:normAutofit fontScale="77500" lnSpcReduction="20000"/>
          </a:bodyPr>
          <a:lstStyle/>
          <a:p>
            <a:pPr eaLnBrk="1" fontAlgn="auto" hangingPunct="1">
              <a:spcAft>
                <a:spcPts val="0"/>
              </a:spcAft>
              <a:buFont typeface="Arial" pitchFamily="34" charset="0"/>
              <a:buChar char="•"/>
              <a:defRPr/>
            </a:pPr>
            <a:r>
              <a:rPr lang="en-US" dirty="0" smtClean="0"/>
              <a:t>Column Store</a:t>
            </a:r>
          </a:p>
          <a:p>
            <a:pPr lvl="1" eaLnBrk="1" fontAlgn="auto" hangingPunct="1">
              <a:spcAft>
                <a:spcPts val="0"/>
              </a:spcAft>
              <a:buFont typeface="Arial" pitchFamily="34" charset="0"/>
              <a:buChar char="–"/>
              <a:defRPr/>
            </a:pPr>
            <a:r>
              <a:rPr lang="en-US" dirty="0" err="1" smtClean="0"/>
              <a:t>Hadoop</a:t>
            </a:r>
            <a:r>
              <a:rPr lang="en-US" dirty="0" smtClean="0"/>
              <a:t>/</a:t>
            </a:r>
            <a:r>
              <a:rPr lang="en-US" dirty="0" err="1" smtClean="0"/>
              <a:t>Hbase</a:t>
            </a:r>
            <a:r>
              <a:rPr lang="en-US" dirty="0" smtClean="0"/>
              <a:t>, Cassandra, </a:t>
            </a:r>
            <a:r>
              <a:rPr lang="en-US" dirty="0" err="1" smtClean="0"/>
              <a:t>Hypertable</a:t>
            </a:r>
            <a:r>
              <a:rPr lang="en-US" dirty="0" smtClean="0"/>
              <a:t>, </a:t>
            </a:r>
            <a:r>
              <a:rPr lang="en-US" dirty="0" err="1" smtClean="0"/>
              <a:t>Accumulo</a:t>
            </a:r>
            <a:r>
              <a:rPr lang="en-US" dirty="0" smtClean="0"/>
              <a:t>, Amazon </a:t>
            </a:r>
            <a:r>
              <a:rPr lang="en-US" dirty="0" err="1" smtClean="0"/>
              <a:t>SimpleDB</a:t>
            </a:r>
            <a:r>
              <a:rPr lang="en-US" dirty="0" smtClean="0"/>
              <a:t>, HPCC, Google </a:t>
            </a:r>
            <a:r>
              <a:rPr lang="en-US" dirty="0" err="1" smtClean="0"/>
              <a:t>BigTable</a:t>
            </a:r>
            <a:r>
              <a:rPr lang="en-US" dirty="0" smtClean="0"/>
              <a:t>, etc.</a:t>
            </a:r>
          </a:p>
          <a:p>
            <a:pPr eaLnBrk="1" fontAlgn="auto" hangingPunct="1">
              <a:spcAft>
                <a:spcPts val="0"/>
              </a:spcAft>
              <a:buFont typeface="Arial" pitchFamily="34" charset="0"/>
              <a:buChar char="•"/>
              <a:defRPr/>
            </a:pPr>
            <a:r>
              <a:rPr lang="en-US" dirty="0" smtClean="0"/>
              <a:t>Document Store</a:t>
            </a:r>
          </a:p>
          <a:p>
            <a:pPr lvl="1" eaLnBrk="1" fontAlgn="auto" hangingPunct="1">
              <a:spcAft>
                <a:spcPts val="0"/>
              </a:spcAft>
              <a:buFont typeface="Arial" pitchFamily="34" charset="0"/>
              <a:buChar char="–"/>
              <a:defRPr/>
            </a:pPr>
            <a:r>
              <a:rPr lang="en-US" dirty="0" err="1" smtClean="0"/>
              <a:t>MongoDB</a:t>
            </a:r>
            <a:r>
              <a:rPr lang="en-US" dirty="0" smtClean="0"/>
              <a:t>, </a:t>
            </a:r>
            <a:r>
              <a:rPr lang="en-US" dirty="0" err="1" smtClean="0"/>
              <a:t>Elasticsearch</a:t>
            </a:r>
            <a:r>
              <a:rPr lang="en-US" dirty="0" smtClean="0"/>
              <a:t>, </a:t>
            </a:r>
            <a:r>
              <a:rPr lang="en-US" dirty="0" err="1" smtClean="0"/>
              <a:t>CouchDB</a:t>
            </a:r>
            <a:r>
              <a:rPr lang="en-US" dirty="0" smtClean="0"/>
              <a:t>, </a:t>
            </a:r>
            <a:r>
              <a:rPr lang="en-US" dirty="0" err="1" smtClean="0"/>
              <a:t>NoSQL</a:t>
            </a:r>
            <a:r>
              <a:rPr lang="en-US" dirty="0" smtClean="0"/>
              <a:t> embedded db, etc.</a:t>
            </a:r>
          </a:p>
          <a:p>
            <a:pPr eaLnBrk="1" fontAlgn="auto" hangingPunct="1">
              <a:spcAft>
                <a:spcPts val="0"/>
              </a:spcAft>
              <a:buFont typeface="Arial" pitchFamily="34" charset="0"/>
              <a:buChar char="•"/>
              <a:defRPr/>
            </a:pPr>
            <a:r>
              <a:rPr lang="en-US" dirty="0" smtClean="0"/>
              <a:t>Key-Value Store</a:t>
            </a:r>
          </a:p>
          <a:p>
            <a:pPr lvl="1" eaLnBrk="1" fontAlgn="auto" hangingPunct="1">
              <a:spcAft>
                <a:spcPts val="0"/>
              </a:spcAft>
              <a:buFont typeface="Arial" pitchFamily="34" charset="0"/>
              <a:buChar char="–"/>
              <a:defRPr/>
            </a:pPr>
            <a:r>
              <a:rPr lang="en-US" dirty="0" err="1" smtClean="0"/>
              <a:t>DynamoDB</a:t>
            </a:r>
            <a:r>
              <a:rPr lang="en-US" dirty="0" smtClean="0"/>
              <a:t>, Azure Table Storage, </a:t>
            </a:r>
            <a:r>
              <a:rPr lang="en-US" dirty="0" err="1" smtClean="0"/>
              <a:t>HyperDex</a:t>
            </a:r>
            <a:r>
              <a:rPr lang="en-US" dirty="0" smtClean="0"/>
              <a:t>, </a:t>
            </a:r>
            <a:r>
              <a:rPr lang="en-US" dirty="0" err="1" smtClean="0"/>
              <a:t>Riak</a:t>
            </a:r>
            <a:r>
              <a:rPr lang="en-US" dirty="0" smtClean="0"/>
              <a:t>, </a:t>
            </a:r>
            <a:r>
              <a:rPr lang="en-US" dirty="0" err="1" smtClean="0"/>
              <a:t>Redis</a:t>
            </a:r>
            <a:r>
              <a:rPr lang="en-US" dirty="0" smtClean="0"/>
              <a:t>, </a:t>
            </a:r>
            <a:r>
              <a:rPr lang="en-US" dirty="0" err="1" smtClean="0"/>
              <a:t>LevelDB</a:t>
            </a:r>
            <a:r>
              <a:rPr lang="en-US" dirty="0" smtClean="0"/>
              <a:t>,  etc.</a:t>
            </a:r>
          </a:p>
          <a:p>
            <a:pPr eaLnBrk="1" fontAlgn="auto" hangingPunct="1">
              <a:spcAft>
                <a:spcPts val="0"/>
              </a:spcAft>
              <a:buFont typeface="Arial" pitchFamily="34" charset="0"/>
              <a:buChar char="•"/>
              <a:defRPr/>
            </a:pPr>
            <a:r>
              <a:rPr lang="en-US" dirty="0" smtClean="0"/>
              <a:t>Graph Databases</a:t>
            </a:r>
          </a:p>
          <a:p>
            <a:pPr lvl="1" eaLnBrk="1" fontAlgn="auto" hangingPunct="1">
              <a:spcAft>
                <a:spcPts val="0"/>
              </a:spcAft>
              <a:buFont typeface="Arial" pitchFamily="34" charset="0"/>
              <a:buChar char="–"/>
              <a:defRPr/>
            </a:pPr>
            <a:r>
              <a:rPr lang="en-US" dirty="0" smtClean="0"/>
              <a:t>Open Link Virtuoso, </a:t>
            </a:r>
            <a:r>
              <a:rPr lang="en-US" dirty="0" err="1" smtClean="0"/>
              <a:t>GraphBase</a:t>
            </a:r>
            <a:r>
              <a:rPr lang="en-US" dirty="0" smtClean="0"/>
              <a:t>, DEX, Neo4J, Infinite Graph, etc.</a:t>
            </a:r>
            <a:endParaRPr lang="en-US" dirty="0"/>
          </a:p>
          <a:p>
            <a:pPr eaLnBrk="1" fontAlgn="auto" hangingPunct="1">
              <a:spcAft>
                <a:spcPts val="0"/>
              </a:spcAft>
              <a:buFont typeface="Arial" pitchFamily="34" charset="0"/>
              <a:buChar char="•"/>
              <a:defRPr/>
            </a:pPr>
            <a:r>
              <a:rPr lang="ru-RU" dirty="0" smtClean="0"/>
              <a:t>Распределенные файловые системы:</a:t>
            </a:r>
          </a:p>
          <a:p>
            <a:pPr lvl="1" eaLnBrk="1" fontAlgn="auto" hangingPunct="1">
              <a:spcAft>
                <a:spcPts val="0"/>
              </a:spcAft>
              <a:buFont typeface="Arial" pitchFamily="34" charset="0"/>
              <a:buChar char="–"/>
              <a:defRPr/>
            </a:pPr>
            <a:r>
              <a:rPr lang="en-US" dirty="0" smtClean="0"/>
              <a:t>Google File System, </a:t>
            </a:r>
            <a:r>
              <a:rPr lang="en-US" dirty="0" err="1" smtClean="0"/>
              <a:t>Hadoop</a:t>
            </a:r>
            <a:r>
              <a:rPr lang="en-US" dirty="0" smtClean="0"/>
              <a:t> DFS, </a:t>
            </a:r>
            <a:r>
              <a:rPr lang="en-US" dirty="0" err="1" smtClean="0"/>
              <a:t>GlusterFS</a:t>
            </a:r>
            <a:r>
              <a:rPr lang="en-US" dirty="0" smtClean="0"/>
              <a:t>, </a:t>
            </a:r>
            <a:r>
              <a:rPr lang="en-US" dirty="0" err="1" smtClean="0"/>
              <a:t>Kosmos</a:t>
            </a:r>
            <a:r>
              <a:rPr lang="en-US" dirty="0" smtClean="0"/>
              <a:t> FS, etc.</a:t>
            </a:r>
          </a:p>
        </p:txBody>
      </p:sp>
      <p:sp>
        <p:nvSpPr>
          <p:cNvPr id="5124" name="TextBox 3"/>
          <p:cNvSpPr txBox="1">
            <a:spLocks noChangeArrowheads="1"/>
          </p:cNvSpPr>
          <p:nvPr/>
        </p:nvSpPr>
        <p:spPr bwMode="auto">
          <a:xfrm>
            <a:off x="5715000" y="1143000"/>
            <a:ext cx="2971800" cy="381000"/>
          </a:xfrm>
          <a:prstGeom prst="rect">
            <a:avLst/>
          </a:prstGeom>
          <a:noFill/>
          <a:ln w="9525">
            <a:noFill/>
            <a:miter lim="800000"/>
            <a:headEnd/>
            <a:tailEnd/>
          </a:ln>
        </p:spPr>
        <p:txBody>
          <a:bodyPr>
            <a:spAutoFit/>
          </a:bodyPr>
          <a:lstStyle/>
          <a:p>
            <a:r>
              <a:rPr lang="en-US" altLang="ru-RU">
                <a:latin typeface="Calibri" pitchFamily="34" charset="0"/>
                <a:hlinkClick r:id="rId3"/>
              </a:rPr>
              <a:t>http://nosql-database.org/</a:t>
            </a:r>
            <a:endParaRPr lang="ru-RU" altLang="ru-RU">
              <a:latin typeface="Calibri"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0" y="457200"/>
            <a:ext cx="9274175" cy="58674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p:cNvSpPr>
            <a:spLocks noGrp="1"/>
          </p:cNvSpPr>
          <p:nvPr>
            <p:ph type="title"/>
          </p:nvPr>
        </p:nvSpPr>
        <p:spPr>
          <a:xfrm>
            <a:off x="457200" y="274638"/>
            <a:ext cx="8229600" cy="715962"/>
          </a:xfrm>
        </p:spPr>
        <p:txBody>
          <a:bodyPr/>
          <a:lstStyle/>
          <a:p>
            <a:pPr eaLnBrk="1" hangingPunct="1"/>
            <a:r>
              <a:rPr lang="ru-RU" altLang="ru-RU" sz="2800" b="1" smtClean="0"/>
              <a:t>NoSQL и Big Data – обман трудящихся?</a:t>
            </a:r>
          </a:p>
        </p:txBody>
      </p:sp>
      <p:sp>
        <p:nvSpPr>
          <p:cNvPr id="3" name="Содержимое 2"/>
          <p:cNvSpPr>
            <a:spLocks noGrp="1"/>
          </p:cNvSpPr>
          <p:nvPr>
            <p:ph idx="1"/>
          </p:nvPr>
        </p:nvSpPr>
        <p:spPr>
          <a:xfrm>
            <a:off x="2819400" y="1600200"/>
            <a:ext cx="5867400" cy="4525963"/>
          </a:xfrm>
        </p:spPr>
        <p:txBody>
          <a:bodyPr rtlCol="0">
            <a:normAutofit fontScale="92500" lnSpcReduction="10000"/>
          </a:bodyPr>
          <a:lstStyle/>
          <a:p>
            <a:pPr eaLnBrk="1" fontAlgn="auto" hangingPunct="1">
              <a:spcAft>
                <a:spcPts val="0"/>
              </a:spcAft>
              <a:buFont typeface="Arial" pitchFamily="34" charset="0"/>
              <a:buNone/>
              <a:defRPr/>
            </a:pPr>
            <a:r>
              <a:rPr lang="ru-RU" dirty="0" smtClean="0"/>
              <a:t>Майкл </a:t>
            </a:r>
            <a:r>
              <a:rPr lang="ru-RU" dirty="0" err="1" smtClean="0"/>
              <a:t>Видениус</a:t>
            </a:r>
            <a:r>
              <a:rPr lang="ru-RU" dirty="0" smtClean="0"/>
              <a:t> (великий </a:t>
            </a:r>
            <a:r>
              <a:rPr lang="ru-RU" dirty="0" err="1" smtClean="0"/>
              <a:t>Монти</a:t>
            </a:r>
            <a:r>
              <a:rPr lang="ru-RU" dirty="0" smtClean="0"/>
              <a:t>) – автор оригинальной версии </a:t>
            </a:r>
            <a:r>
              <a:rPr lang="en-US" dirty="0" err="1" smtClean="0"/>
              <a:t>MySQL</a:t>
            </a:r>
            <a:r>
              <a:rPr lang="en-US" dirty="0" smtClean="0"/>
              <a:t>:</a:t>
            </a:r>
          </a:p>
          <a:p>
            <a:pPr eaLnBrk="1" fontAlgn="auto" hangingPunct="1">
              <a:spcAft>
                <a:spcPts val="0"/>
              </a:spcAft>
              <a:buFont typeface="Arial" pitchFamily="34" charset="0"/>
              <a:buNone/>
              <a:defRPr/>
            </a:pPr>
            <a:r>
              <a:rPr lang="en-US" dirty="0" smtClean="0"/>
              <a:t>- </a:t>
            </a:r>
            <a:r>
              <a:rPr lang="ru-RU" dirty="0" smtClean="0"/>
              <a:t>новое «</a:t>
            </a:r>
            <a:r>
              <a:rPr lang="ru-RU" dirty="0" err="1" smtClean="0"/>
              <a:t>NoSQL</a:t>
            </a:r>
            <a:r>
              <a:rPr lang="ru-RU" dirty="0" smtClean="0"/>
              <a:t> движение» началось с поста в </a:t>
            </a:r>
            <a:r>
              <a:rPr lang="ru-RU" dirty="0" err="1" smtClean="0"/>
              <a:t>блоге</a:t>
            </a:r>
            <a:r>
              <a:rPr lang="ru-RU" dirty="0" smtClean="0"/>
              <a:t> от сотрудников </a:t>
            </a:r>
            <a:r>
              <a:rPr lang="ru-RU" dirty="0" err="1" smtClean="0"/>
              <a:t>Twitter</a:t>
            </a:r>
            <a:r>
              <a:rPr lang="ru-RU" dirty="0" smtClean="0"/>
              <a:t>, которые считали, что </a:t>
            </a:r>
            <a:r>
              <a:rPr lang="ru-RU" dirty="0" err="1" smtClean="0"/>
              <a:t>MySQL</a:t>
            </a:r>
            <a:r>
              <a:rPr lang="ru-RU" dirty="0" smtClean="0"/>
              <a:t> не был достаточно хорош для них. Они нуждались в «чем-то получше», в чем-то типа </a:t>
            </a:r>
            <a:r>
              <a:rPr lang="ru-RU" dirty="0" err="1" smtClean="0"/>
              <a:t>Cassandra</a:t>
            </a:r>
            <a:r>
              <a:rPr lang="ru-RU" dirty="0" smtClean="0"/>
              <a:t>.</a:t>
            </a:r>
            <a:endParaRPr lang="ru-RU" dirty="0"/>
          </a:p>
        </p:txBody>
      </p:sp>
      <p:sp>
        <p:nvSpPr>
          <p:cNvPr id="7172" name="TextBox 3"/>
          <p:cNvSpPr txBox="1">
            <a:spLocks noChangeArrowheads="1"/>
          </p:cNvSpPr>
          <p:nvPr/>
        </p:nvSpPr>
        <p:spPr bwMode="auto">
          <a:xfrm>
            <a:off x="3657600" y="914400"/>
            <a:ext cx="5181600" cy="369888"/>
          </a:xfrm>
          <a:prstGeom prst="rect">
            <a:avLst/>
          </a:prstGeom>
          <a:noFill/>
          <a:ln w="9525">
            <a:noFill/>
            <a:miter lim="800000"/>
            <a:headEnd/>
            <a:tailEnd/>
          </a:ln>
        </p:spPr>
        <p:txBody>
          <a:bodyPr>
            <a:spAutoFit/>
          </a:bodyPr>
          <a:lstStyle/>
          <a:p>
            <a:r>
              <a:rPr lang="en-US" altLang="ru-RU">
                <a:latin typeface="Calibri" pitchFamily="34" charset="0"/>
                <a:hlinkClick r:id="rId3"/>
              </a:rPr>
              <a:t>http://habrahabr.ru/company/jelastic/blog/166845/</a:t>
            </a:r>
            <a:endParaRPr lang="ru-RU" altLang="ru-RU">
              <a:latin typeface="Calibri" pitchFamily="34" charset="0"/>
            </a:endParaRPr>
          </a:p>
        </p:txBody>
      </p:sp>
      <p:pic>
        <p:nvPicPr>
          <p:cNvPr id="7173" name="Picture 2" descr="image"/>
          <p:cNvPicPr>
            <a:picLocks noChangeAspect="1" noChangeArrowheads="1"/>
          </p:cNvPicPr>
          <p:nvPr/>
        </p:nvPicPr>
        <p:blipFill>
          <a:blip r:embed="rId4" cstate="print"/>
          <a:srcRect/>
          <a:stretch>
            <a:fillRect/>
          </a:stretch>
        </p:blipFill>
        <p:spPr bwMode="auto">
          <a:xfrm>
            <a:off x="533400" y="2286000"/>
            <a:ext cx="2076450" cy="290512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1"/>
          <p:cNvSpPr>
            <a:spLocks noGrp="1"/>
          </p:cNvSpPr>
          <p:nvPr>
            <p:ph type="title"/>
          </p:nvPr>
        </p:nvSpPr>
        <p:spPr>
          <a:xfrm>
            <a:off x="457200" y="274638"/>
            <a:ext cx="8229600" cy="639762"/>
          </a:xfrm>
        </p:spPr>
        <p:txBody>
          <a:bodyPr>
            <a:normAutofit fontScale="90000"/>
          </a:bodyPr>
          <a:lstStyle/>
          <a:p>
            <a:r>
              <a:rPr lang="en-US" sz="2800" dirty="0" smtClean="0"/>
              <a:t>RDF – </a:t>
            </a:r>
            <a:r>
              <a:rPr lang="ru-RU" sz="2800" dirty="0" smtClean="0"/>
              <a:t>стандартизованный формат представления ориентированных графов</a:t>
            </a:r>
            <a:endParaRPr lang="ru-RU" altLang="ru-RU" sz="2800" b="1" dirty="0" smtClean="0"/>
          </a:p>
        </p:txBody>
      </p:sp>
      <p:sp>
        <p:nvSpPr>
          <p:cNvPr id="4" name="Овал 3"/>
          <p:cNvSpPr/>
          <p:nvPr/>
        </p:nvSpPr>
        <p:spPr>
          <a:xfrm>
            <a:off x="3995738" y="1989138"/>
            <a:ext cx="792162"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p3817</a:t>
            </a:r>
            <a:endParaRPr lang="ru-RU" sz="1000" dirty="0">
              <a:solidFill>
                <a:schemeClr val="tx1"/>
              </a:solidFill>
            </a:endParaRPr>
          </a:p>
        </p:txBody>
      </p:sp>
      <p:sp>
        <p:nvSpPr>
          <p:cNvPr id="5" name="Овал 4"/>
          <p:cNvSpPr/>
          <p:nvPr/>
        </p:nvSpPr>
        <p:spPr>
          <a:xfrm>
            <a:off x="6011863" y="1989138"/>
            <a:ext cx="792162"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anchor="ctr"/>
          <a:lstStyle/>
          <a:p>
            <a:pPr algn="ctr" fontAlgn="auto">
              <a:spcBef>
                <a:spcPts val="0"/>
              </a:spcBef>
              <a:spcAft>
                <a:spcPts val="0"/>
              </a:spcAft>
              <a:defRPr/>
            </a:pPr>
            <a:r>
              <a:rPr lang="en-US" sz="1200" dirty="0">
                <a:solidFill>
                  <a:schemeClr val="tx1"/>
                </a:solidFill>
              </a:rPr>
              <a:t>o19302</a:t>
            </a:r>
            <a:endParaRPr lang="ru-RU" sz="1200" dirty="0">
              <a:solidFill>
                <a:schemeClr val="tx1"/>
              </a:solidFill>
            </a:endParaRPr>
          </a:p>
        </p:txBody>
      </p:sp>
      <p:sp>
        <p:nvSpPr>
          <p:cNvPr id="6" name="Овал 5"/>
          <p:cNvSpPr/>
          <p:nvPr/>
        </p:nvSpPr>
        <p:spPr>
          <a:xfrm>
            <a:off x="3276600" y="2636838"/>
            <a:ext cx="790575"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p2817</a:t>
            </a:r>
            <a:endParaRPr lang="ru-RU" sz="1000" dirty="0">
              <a:solidFill>
                <a:schemeClr val="tx1"/>
              </a:solidFill>
            </a:endParaRPr>
          </a:p>
        </p:txBody>
      </p:sp>
      <p:sp>
        <p:nvSpPr>
          <p:cNvPr id="7" name="Прямоугольник 6"/>
          <p:cNvSpPr/>
          <p:nvPr/>
        </p:nvSpPr>
        <p:spPr>
          <a:xfrm>
            <a:off x="4356100" y="2636838"/>
            <a:ext cx="576263" cy="215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54000" rIns="54000" anchor="ctr"/>
          <a:lstStyle/>
          <a:p>
            <a:pPr algn="ctr" fontAlgn="auto">
              <a:spcBef>
                <a:spcPts val="0"/>
              </a:spcBef>
              <a:spcAft>
                <a:spcPts val="0"/>
              </a:spcAft>
              <a:defRPr/>
            </a:pPr>
            <a:r>
              <a:rPr lang="ru-RU" sz="1000" dirty="0">
                <a:solidFill>
                  <a:schemeClr val="tx1"/>
                </a:solidFill>
              </a:rPr>
              <a:t>Иванов .</a:t>
            </a:r>
          </a:p>
        </p:txBody>
      </p:sp>
      <p:sp>
        <p:nvSpPr>
          <p:cNvPr id="8" name="Прямоугольник 7"/>
          <p:cNvSpPr/>
          <p:nvPr/>
        </p:nvSpPr>
        <p:spPr>
          <a:xfrm>
            <a:off x="5076825" y="2636838"/>
            <a:ext cx="574675" cy="215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sz="1000" dirty="0">
                <a:solidFill>
                  <a:schemeClr val="tx1"/>
                </a:solidFill>
              </a:rPr>
              <a:t>1988</a:t>
            </a:r>
          </a:p>
        </p:txBody>
      </p:sp>
      <p:sp>
        <p:nvSpPr>
          <p:cNvPr id="9" name="Прямоугольник 8"/>
          <p:cNvSpPr/>
          <p:nvPr/>
        </p:nvSpPr>
        <p:spPr>
          <a:xfrm>
            <a:off x="6372225" y="2636838"/>
            <a:ext cx="576263" cy="215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sz="1000" dirty="0">
                <a:solidFill>
                  <a:schemeClr val="tx1"/>
                </a:solidFill>
              </a:rPr>
              <a:t>НГУ</a:t>
            </a:r>
          </a:p>
        </p:txBody>
      </p:sp>
      <p:sp>
        <p:nvSpPr>
          <p:cNvPr id="10" name="Овал 9"/>
          <p:cNvSpPr/>
          <p:nvPr/>
        </p:nvSpPr>
        <p:spPr>
          <a:xfrm>
            <a:off x="7308850" y="2060575"/>
            <a:ext cx="792163" cy="2159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org-sys</a:t>
            </a:r>
            <a:endParaRPr lang="ru-RU" sz="1000" dirty="0">
              <a:solidFill>
                <a:schemeClr val="tx1"/>
              </a:solidFill>
            </a:endParaRPr>
          </a:p>
        </p:txBody>
      </p:sp>
      <p:sp>
        <p:nvSpPr>
          <p:cNvPr id="11" name="Овал 10"/>
          <p:cNvSpPr/>
          <p:nvPr/>
        </p:nvSpPr>
        <p:spPr>
          <a:xfrm>
            <a:off x="3203575" y="1557338"/>
            <a:ext cx="792163" cy="2159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person</a:t>
            </a:r>
            <a:endParaRPr lang="ru-RU" sz="1000" dirty="0">
              <a:solidFill>
                <a:schemeClr val="tx1"/>
              </a:solidFill>
            </a:endParaRPr>
          </a:p>
        </p:txBody>
      </p:sp>
      <p:cxnSp>
        <p:nvCxnSpPr>
          <p:cNvPr id="13" name="Прямая со стрелкой 12"/>
          <p:cNvCxnSpPr>
            <a:stCxn id="4" idx="6"/>
            <a:endCxn id="5" idx="2"/>
          </p:cNvCxnSpPr>
          <p:nvPr/>
        </p:nvCxnSpPr>
        <p:spPr>
          <a:xfrm>
            <a:off x="4787900" y="2097088"/>
            <a:ext cx="1223963" cy="158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4" name="Прямая со стрелкой 13"/>
          <p:cNvCxnSpPr>
            <a:stCxn id="5" idx="6"/>
            <a:endCxn id="10" idx="2"/>
          </p:cNvCxnSpPr>
          <p:nvPr/>
        </p:nvCxnSpPr>
        <p:spPr>
          <a:xfrm>
            <a:off x="6804025" y="2097088"/>
            <a:ext cx="504825" cy="7143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7" name="Прямая со стрелкой 16"/>
          <p:cNvCxnSpPr>
            <a:stCxn id="4" idx="1"/>
            <a:endCxn id="11" idx="5"/>
          </p:cNvCxnSpPr>
          <p:nvPr/>
        </p:nvCxnSpPr>
        <p:spPr>
          <a:xfrm rot="16200000" flipV="1">
            <a:off x="3856038" y="1765300"/>
            <a:ext cx="279400" cy="23177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0" name="Прямая со стрелкой 19"/>
          <p:cNvCxnSpPr>
            <a:endCxn id="4" idx="0"/>
          </p:cNvCxnSpPr>
          <p:nvPr/>
        </p:nvCxnSpPr>
        <p:spPr>
          <a:xfrm rot="5400000">
            <a:off x="4086226" y="1647825"/>
            <a:ext cx="647700" cy="349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2" name="Прямая со стрелкой 21"/>
          <p:cNvCxnSpPr>
            <a:endCxn id="4" idx="7"/>
          </p:cNvCxnSpPr>
          <p:nvPr/>
        </p:nvCxnSpPr>
        <p:spPr>
          <a:xfrm rot="5400000">
            <a:off x="4498181" y="1586707"/>
            <a:ext cx="608013" cy="2603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5" name="Прямая со стрелкой 24"/>
          <p:cNvCxnSpPr>
            <a:endCxn id="5" idx="1"/>
          </p:cNvCxnSpPr>
          <p:nvPr/>
        </p:nvCxnSpPr>
        <p:spPr>
          <a:xfrm>
            <a:off x="5343525" y="1352550"/>
            <a:ext cx="784225" cy="66833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7" name="Прямая со стрелкой 26"/>
          <p:cNvCxnSpPr>
            <a:endCxn id="5" idx="0"/>
          </p:cNvCxnSpPr>
          <p:nvPr/>
        </p:nvCxnSpPr>
        <p:spPr>
          <a:xfrm rot="16200000" flipH="1">
            <a:off x="6030913" y="1611313"/>
            <a:ext cx="647700" cy="1079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0" name="Прямая со стрелкой 29"/>
          <p:cNvCxnSpPr>
            <a:stCxn id="4" idx="3"/>
            <a:endCxn id="6" idx="0"/>
          </p:cNvCxnSpPr>
          <p:nvPr/>
        </p:nvCxnSpPr>
        <p:spPr>
          <a:xfrm rot="5400000">
            <a:off x="3659982" y="2185194"/>
            <a:ext cx="463550" cy="43973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3" name="Прямая со стрелкой 32"/>
          <p:cNvCxnSpPr>
            <a:stCxn id="4" idx="4"/>
            <a:endCxn id="7" idx="0"/>
          </p:cNvCxnSpPr>
          <p:nvPr/>
        </p:nvCxnSpPr>
        <p:spPr>
          <a:xfrm rot="16200000" flipH="1">
            <a:off x="4302126" y="2295525"/>
            <a:ext cx="431800" cy="2508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6" name="Прямая со стрелкой 35"/>
          <p:cNvCxnSpPr>
            <a:stCxn id="4" idx="5"/>
            <a:endCxn id="8" idx="0"/>
          </p:cNvCxnSpPr>
          <p:nvPr/>
        </p:nvCxnSpPr>
        <p:spPr>
          <a:xfrm rot="16200000" flipH="1">
            <a:off x="4786313" y="2058988"/>
            <a:ext cx="463550" cy="6921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0" name="Прямая со стрелкой 39"/>
          <p:cNvCxnSpPr>
            <a:stCxn id="5" idx="4"/>
            <a:endCxn id="9" idx="0"/>
          </p:cNvCxnSpPr>
          <p:nvPr/>
        </p:nvCxnSpPr>
        <p:spPr>
          <a:xfrm rot="16200000" flipH="1">
            <a:off x="6318251" y="2295525"/>
            <a:ext cx="431800" cy="2508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0" name="Прямая со стрелкой 49"/>
          <p:cNvCxnSpPr>
            <a:stCxn id="6" idx="5"/>
          </p:cNvCxnSpPr>
          <p:nvPr/>
        </p:nvCxnSpPr>
        <p:spPr>
          <a:xfrm rot="16200000" flipH="1">
            <a:off x="3957638" y="2814638"/>
            <a:ext cx="320675" cy="33337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3" name="Прямая со стрелкой 52"/>
          <p:cNvCxnSpPr>
            <a:stCxn id="6" idx="4"/>
          </p:cNvCxnSpPr>
          <p:nvPr/>
        </p:nvCxnSpPr>
        <p:spPr>
          <a:xfrm rot="16200000" flipH="1">
            <a:off x="3581400" y="2943226"/>
            <a:ext cx="288925" cy="1079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2312" name="TextBox 56"/>
          <p:cNvSpPr txBox="1">
            <a:spLocks noChangeArrowheads="1"/>
          </p:cNvSpPr>
          <p:nvPr/>
        </p:nvSpPr>
        <p:spPr bwMode="auto">
          <a:xfrm>
            <a:off x="3635375" y="1773238"/>
            <a:ext cx="431800" cy="246062"/>
          </a:xfrm>
          <a:prstGeom prst="rect">
            <a:avLst/>
          </a:prstGeom>
          <a:noFill/>
          <a:ln w="9525">
            <a:noFill/>
            <a:miter lim="800000"/>
            <a:headEnd/>
            <a:tailEnd/>
          </a:ln>
        </p:spPr>
        <p:txBody>
          <a:bodyPr>
            <a:spAutoFit/>
          </a:bodyPr>
          <a:lstStyle/>
          <a:p>
            <a:r>
              <a:rPr lang="en-US" altLang="ru-RU" sz="1000">
                <a:latin typeface="Calibri" pitchFamily="34" charset="0"/>
              </a:rPr>
              <a:t>type</a:t>
            </a:r>
            <a:endParaRPr lang="ru-RU" altLang="ru-RU" sz="1000">
              <a:latin typeface="Calibri" pitchFamily="34" charset="0"/>
            </a:endParaRPr>
          </a:p>
        </p:txBody>
      </p:sp>
      <p:sp>
        <p:nvSpPr>
          <p:cNvPr id="12313" name="TextBox 57"/>
          <p:cNvSpPr txBox="1">
            <a:spLocks noChangeArrowheads="1"/>
          </p:cNvSpPr>
          <p:nvPr/>
        </p:nvSpPr>
        <p:spPr bwMode="auto">
          <a:xfrm>
            <a:off x="6875463" y="1916113"/>
            <a:ext cx="433387" cy="247650"/>
          </a:xfrm>
          <a:prstGeom prst="rect">
            <a:avLst/>
          </a:prstGeom>
          <a:noFill/>
          <a:ln w="9525">
            <a:noFill/>
            <a:miter lim="800000"/>
            <a:headEnd/>
            <a:tailEnd/>
          </a:ln>
        </p:spPr>
        <p:txBody>
          <a:bodyPr>
            <a:spAutoFit/>
          </a:bodyPr>
          <a:lstStyle/>
          <a:p>
            <a:r>
              <a:rPr lang="en-US" altLang="ru-RU" sz="1000">
                <a:latin typeface="Calibri" pitchFamily="34" charset="0"/>
              </a:rPr>
              <a:t>type</a:t>
            </a:r>
            <a:endParaRPr lang="ru-RU" altLang="ru-RU" sz="1000">
              <a:latin typeface="Calibri" pitchFamily="34" charset="0"/>
            </a:endParaRPr>
          </a:p>
        </p:txBody>
      </p:sp>
      <p:sp>
        <p:nvSpPr>
          <p:cNvPr id="12314" name="TextBox 58"/>
          <p:cNvSpPr txBox="1">
            <a:spLocks noChangeArrowheads="1"/>
          </p:cNvSpPr>
          <p:nvPr/>
        </p:nvSpPr>
        <p:spPr bwMode="auto">
          <a:xfrm>
            <a:off x="5076825" y="1844675"/>
            <a:ext cx="647700" cy="246063"/>
          </a:xfrm>
          <a:prstGeom prst="rect">
            <a:avLst/>
          </a:prstGeom>
          <a:noFill/>
          <a:ln w="9525">
            <a:noFill/>
            <a:miter lim="800000"/>
            <a:headEnd/>
            <a:tailEnd/>
          </a:ln>
        </p:spPr>
        <p:txBody>
          <a:bodyPr>
            <a:spAutoFit/>
          </a:bodyPr>
          <a:lstStyle/>
          <a:p>
            <a:r>
              <a:rPr lang="en-US" altLang="ru-RU" sz="1000">
                <a:latin typeface="Calibri" pitchFamily="34" charset="0"/>
              </a:rPr>
              <a:t>Work-in</a:t>
            </a:r>
            <a:endParaRPr lang="ru-RU" altLang="ru-RU" sz="1000">
              <a:latin typeface="Calibri" pitchFamily="34" charset="0"/>
            </a:endParaRPr>
          </a:p>
        </p:txBody>
      </p:sp>
      <p:sp>
        <p:nvSpPr>
          <p:cNvPr id="12315" name="TextBox 59"/>
          <p:cNvSpPr txBox="1">
            <a:spLocks noChangeArrowheads="1"/>
          </p:cNvSpPr>
          <p:nvPr/>
        </p:nvSpPr>
        <p:spPr bwMode="auto">
          <a:xfrm>
            <a:off x="6516688" y="2276475"/>
            <a:ext cx="503237" cy="246063"/>
          </a:xfrm>
          <a:prstGeom prst="rect">
            <a:avLst/>
          </a:prstGeom>
          <a:noFill/>
          <a:ln w="9525">
            <a:noFill/>
            <a:miter lim="800000"/>
            <a:headEnd/>
            <a:tailEnd/>
          </a:ln>
        </p:spPr>
        <p:txBody>
          <a:bodyPr>
            <a:spAutoFit/>
          </a:bodyPr>
          <a:lstStyle/>
          <a:p>
            <a:r>
              <a:rPr lang="en-US" altLang="ru-RU" sz="1000">
                <a:latin typeface="Calibri" pitchFamily="34" charset="0"/>
              </a:rPr>
              <a:t>name</a:t>
            </a:r>
            <a:endParaRPr lang="ru-RU" altLang="ru-RU" sz="1000">
              <a:latin typeface="Calibri" pitchFamily="34" charset="0"/>
            </a:endParaRPr>
          </a:p>
        </p:txBody>
      </p:sp>
      <p:sp>
        <p:nvSpPr>
          <p:cNvPr id="12316" name="TextBox 60"/>
          <p:cNvSpPr txBox="1">
            <a:spLocks noChangeArrowheads="1"/>
          </p:cNvSpPr>
          <p:nvPr/>
        </p:nvSpPr>
        <p:spPr bwMode="auto">
          <a:xfrm>
            <a:off x="4140200" y="2276475"/>
            <a:ext cx="503238" cy="246063"/>
          </a:xfrm>
          <a:prstGeom prst="rect">
            <a:avLst/>
          </a:prstGeom>
          <a:noFill/>
          <a:ln w="9525">
            <a:noFill/>
            <a:miter lim="800000"/>
            <a:headEnd/>
            <a:tailEnd/>
          </a:ln>
        </p:spPr>
        <p:txBody>
          <a:bodyPr>
            <a:spAutoFit/>
          </a:bodyPr>
          <a:lstStyle/>
          <a:p>
            <a:r>
              <a:rPr lang="en-US" altLang="ru-RU" sz="1000">
                <a:latin typeface="Calibri" pitchFamily="34" charset="0"/>
              </a:rPr>
              <a:t>name</a:t>
            </a:r>
            <a:endParaRPr lang="ru-RU" altLang="ru-RU" sz="1000">
              <a:latin typeface="Calibri" pitchFamily="34" charset="0"/>
            </a:endParaRPr>
          </a:p>
        </p:txBody>
      </p:sp>
      <p:sp>
        <p:nvSpPr>
          <p:cNvPr id="12317" name="TextBox 61"/>
          <p:cNvSpPr txBox="1">
            <a:spLocks noChangeArrowheads="1"/>
          </p:cNvSpPr>
          <p:nvPr/>
        </p:nvSpPr>
        <p:spPr bwMode="auto">
          <a:xfrm>
            <a:off x="4932363" y="2205038"/>
            <a:ext cx="576262" cy="246062"/>
          </a:xfrm>
          <a:prstGeom prst="rect">
            <a:avLst/>
          </a:prstGeom>
          <a:noFill/>
          <a:ln w="9525">
            <a:noFill/>
            <a:miter lim="800000"/>
            <a:headEnd/>
            <a:tailEnd/>
          </a:ln>
        </p:spPr>
        <p:txBody>
          <a:bodyPr>
            <a:spAutoFit/>
          </a:bodyPr>
          <a:lstStyle/>
          <a:p>
            <a:r>
              <a:rPr lang="en-US" altLang="ru-RU" sz="1000">
                <a:latin typeface="Calibri" pitchFamily="34" charset="0"/>
              </a:rPr>
              <a:t>birth</a:t>
            </a:r>
            <a:endParaRPr lang="ru-RU" altLang="ru-RU" sz="1000">
              <a:latin typeface="Calibri" pitchFamily="34" charset="0"/>
            </a:endParaRPr>
          </a:p>
        </p:txBody>
      </p:sp>
      <p:sp>
        <p:nvSpPr>
          <p:cNvPr id="12318" name="TextBox 62"/>
          <p:cNvSpPr txBox="1">
            <a:spLocks noChangeArrowheads="1"/>
          </p:cNvSpPr>
          <p:nvPr/>
        </p:nvSpPr>
        <p:spPr bwMode="auto">
          <a:xfrm>
            <a:off x="3419475" y="2276475"/>
            <a:ext cx="576263" cy="246063"/>
          </a:xfrm>
          <a:prstGeom prst="rect">
            <a:avLst/>
          </a:prstGeom>
          <a:noFill/>
          <a:ln w="9525">
            <a:noFill/>
            <a:miter lim="800000"/>
            <a:headEnd/>
            <a:tailEnd/>
          </a:ln>
        </p:spPr>
        <p:txBody>
          <a:bodyPr>
            <a:spAutoFit/>
          </a:bodyPr>
          <a:lstStyle/>
          <a:p>
            <a:r>
              <a:rPr lang="en-US" altLang="ru-RU" sz="1000">
                <a:latin typeface="Calibri" pitchFamily="34" charset="0"/>
              </a:rPr>
              <a:t>father</a:t>
            </a:r>
            <a:endParaRPr lang="ru-RU" altLang="ru-RU" sz="1000">
              <a:latin typeface="Calibri" pitchFamily="34" charset="0"/>
            </a:endParaRPr>
          </a:p>
        </p:txBody>
      </p:sp>
      <p:sp>
        <p:nvSpPr>
          <p:cNvPr id="12319" name="TextBox 63"/>
          <p:cNvSpPr txBox="1">
            <a:spLocks noChangeArrowheads="1"/>
          </p:cNvSpPr>
          <p:nvPr/>
        </p:nvSpPr>
        <p:spPr bwMode="auto">
          <a:xfrm>
            <a:off x="539750" y="1844675"/>
            <a:ext cx="1655763" cy="646113"/>
          </a:xfrm>
          <a:prstGeom prst="rect">
            <a:avLst/>
          </a:prstGeom>
          <a:noFill/>
          <a:ln w="9525">
            <a:noFill/>
            <a:miter lim="800000"/>
            <a:headEnd/>
            <a:tailEnd/>
          </a:ln>
        </p:spPr>
        <p:txBody>
          <a:bodyPr>
            <a:spAutoFit/>
          </a:bodyPr>
          <a:lstStyle/>
          <a:p>
            <a:r>
              <a:rPr lang="ru-RU" altLang="ru-RU">
                <a:latin typeface="Calibri" pitchFamily="34" charset="0"/>
              </a:rPr>
              <a:t>Фрагмент сети </a:t>
            </a:r>
            <a:r>
              <a:rPr lang="en-US" altLang="ru-RU">
                <a:latin typeface="Calibri" pitchFamily="34" charset="0"/>
              </a:rPr>
              <a:t>RDF</a:t>
            </a:r>
            <a:endParaRPr lang="ru-RU" altLang="ru-RU">
              <a:latin typeface="Calibri" pitchFamily="34" charset="0"/>
            </a:endParaRPr>
          </a:p>
        </p:txBody>
      </p:sp>
      <p:sp>
        <p:nvSpPr>
          <p:cNvPr id="12320" name="TextBox 64"/>
          <p:cNvSpPr txBox="1">
            <a:spLocks noChangeArrowheads="1"/>
          </p:cNvSpPr>
          <p:nvPr/>
        </p:nvSpPr>
        <p:spPr bwMode="auto">
          <a:xfrm>
            <a:off x="539750" y="3716338"/>
            <a:ext cx="1728788" cy="647700"/>
          </a:xfrm>
          <a:prstGeom prst="rect">
            <a:avLst/>
          </a:prstGeom>
          <a:noFill/>
          <a:ln w="9525">
            <a:noFill/>
            <a:miter lim="800000"/>
            <a:headEnd/>
            <a:tailEnd/>
          </a:ln>
        </p:spPr>
        <p:txBody>
          <a:bodyPr>
            <a:spAutoFit/>
          </a:bodyPr>
          <a:lstStyle/>
          <a:p>
            <a:r>
              <a:rPr lang="ru-RU" altLang="ru-RU">
                <a:latin typeface="Calibri" pitchFamily="34" charset="0"/>
              </a:rPr>
              <a:t>Базовые элементы</a:t>
            </a:r>
          </a:p>
        </p:txBody>
      </p:sp>
      <p:sp>
        <p:nvSpPr>
          <p:cNvPr id="12321" name="TextBox 65"/>
          <p:cNvSpPr txBox="1">
            <a:spLocks noChangeArrowheads="1"/>
          </p:cNvSpPr>
          <p:nvPr/>
        </p:nvSpPr>
        <p:spPr bwMode="auto">
          <a:xfrm>
            <a:off x="539750" y="5229225"/>
            <a:ext cx="1800225" cy="646113"/>
          </a:xfrm>
          <a:prstGeom prst="rect">
            <a:avLst/>
          </a:prstGeom>
          <a:noFill/>
          <a:ln w="9525">
            <a:noFill/>
            <a:miter lim="800000"/>
            <a:headEnd/>
            <a:tailEnd/>
          </a:ln>
        </p:spPr>
        <p:txBody>
          <a:bodyPr>
            <a:spAutoFit/>
          </a:bodyPr>
          <a:lstStyle/>
          <a:p>
            <a:r>
              <a:rPr lang="en-US" altLang="ru-RU">
                <a:latin typeface="Calibri" pitchFamily="34" charset="0"/>
              </a:rPr>
              <a:t>XML </a:t>
            </a:r>
            <a:r>
              <a:rPr lang="ru-RU" altLang="ru-RU">
                <a:latin typeface="Calibri" pitchFamily="34" charset="0"/>
              </a:rPr>
              <a:t>представление</a:t>
            </a:r>
          </a:p>
        </p:txBody>
      </p:sp>
      <p:sp>
        <p:nvSpPr>
          <p:cNvPr id="67" name="Овал 66"/>
          <p:cNvSpPr/>
          <p:nvPr/>
        </p:nvSpPr>
        <p:spPr>
          <a:xfrm>
            <a:off x="3581400" y="3657600"/>
            <a:ext cx="792163"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id1</a:t>
            </a:r>
            <a:endParaRPr lang="ru-RU" sz="1000" dirty="0">
              <a:solidFill>
                <a:schemeClr val="tx1"/>
              </a:solidFill>
            </a:endParaRPr>
          </a:p>
        </p:txBody>
      </p:sp>
      <p:sp>
        <p:nvSpPr>
          <p:cNvPr id="68" name="Овал 67"/>
          <p:cNvSpPr/>
          <p:nvPr/>
        </p:nvSpPr>
        <p:spPr>
          <a:xfrm>
            <a:off x="5237163" y="3657600"/>
            <a:ext cx="792162"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id2</a:t>
            </a:r>
            <a:endParaRPr lang="ru-RU" sz="1000" dirty="0">
              <a:solidFill>
                <a:schemeClr val="tx1"/>
              </a:solidFill>
            </a:endParaRPr>
          </a:p>
        </p:txBody>
      </p:sp>
      <p:sp>
        <p:nvSpPr>
          <p:cNvPr id="69" name="Овал 68"/>
          <p:cNvSpPr/>
          <p:nvPr/>
        </p:nvSpPr>
        <p:spPr>
          <a:xfrm>
            <a:off x="3581400" y="4160838"/>
            <a:ext cx="792163"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id3</a:t>
            </a:r>
            <a:endParaRPr lang="ru-RU" sz="1000" dirty="0">
              <a:solidFill>
                <a:schemeClr val="tx1"/>
              </a:solidFill>
            </a:endParaRPr>
          </a:p>
        </p:txBody>
      </p:sp>
      <p:sp>
        <p:nvSpPr>
          <p:cNvPr id="70" name="Прямоугольник 69"/>
          <p:cNvSpPr/>
          <p:nvPr/>
        </p:nvSpPr>
        <p:spPr>
          <a:xfrm>
            <a:off x="5381625" y="4160838"/>
            <a:ext cx="576263" cy="215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data</a:t>
            </a:r>
            <a:endParaRPr lang="ru-RU" sz="1000" dirty="0">
              <a:solidFill>
                <a:schemeClr val="tx1"/>
              </a:solidFill>
            </a:endParaRPr>
          </a:p>
        </p:txBody>
      </p:sp>
      <p:cxnSp>
        <p:nvCxnSpPr>
          <p:cNvPr id="71" name="Прямая со стрелкой 70"/>
          <p:cNvCxnSpPr>
            <a:stCxn id="67" idx="6"/>
            <a:endCxn id="68" idx="2"/>
          </p:cNvCxnSpPr>
          <p:nvPr/>
        </p:nvCxnSpPr>
        <p:spPr>
          <a:xfrm>
            <a:off x="4373563" y="3765550"/>
            <a:ext cx="863600" cy="15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6" name="Прямая со стрелкой 75"/>
          <p:cNvCxnSpPr>
            <a:stCxn id="69" idx="6"/>
            <a:endCxn id="70" idx="1"/>
          </p:cNvCxnSpPr>
          <p:nvPr/>
        </p:nvCxnSpPr>
        <p:spPr>
          <a:xfrm>
            <a:off x="4373563" y="4268788"/>
            <a:ext cx="1008062" cy="158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2328" name="TextBox 78"/>
          <p:cNvSpPr txBox="1">
            <a:spLocks noChangeArrowheads="1"/>
          </p:cNvSpPr>
          <p:nvPr/>
        </p:nvSpPr>
        <p:spPr bwMode="auto">
          <a:xfrm>
            <a:off x="4589463" y="3513138"/>
            <a:ext cx="503237" cy="246062"/>
          </a:xfrm>
          <a:prstGeom prst="rect">
            <a:avLst/>
          </a:prstGeom>
          <a:noFill/>
          <a:ln w="9525">
            <a:noFill/>
            <a:miter lim="800000"/>
            <a:headEnd/>
            <a:tailEnd/>
          </a:ln>
        </p:spPr>
        <p:txBody>
          <a:bodyPr>
            <a:spAutoFit/>
          </a:bodyPr>
          <a:lstStyle/>
          <a:p>
            <a:r>
              <a:rPr lang="en-US" altLang="ru-RU" sz="1000">
                <a:latin typeface="Calibri" pitchFamily="34" charset="0"/>
              </a:rPr>
              <a:t>P1</a:t>
            </a:r>
            <a:endParaRPr lang="ru-RU" altLang="ru-RU" sz="1000">
              <a:latin typeface="Calibri" pitchFamily="34" charset="0"/>
            </a:endParaRPr>
          </a:p>
        </p:txBody>
      </p:sp>
      <p:sp>
        <p:nvSpPr>
          <p:cNvPr id="12329" name="TextBox 79"/>
          <p:cNvSpPr txBox="1">
            <a:spLocks noChangeArrowheads="1"/>
          </p:cNvSpPr>
          <p:nvPr/>
        </p:nvSpPr>
        <p:spPr bwMode="auto">
          <a:xfrm>
            <a:off x="4660900" y="4017963"/>
            <a:ext cx="504825" cy="246062"/>
          </a:xfrm>
          <a:prstGeom prst="rect">
            <a:avLst/>
          </a:prstGeom>
          <a:noFill/>
          <a:ln w="9525">
            <a:noFill/>
            <a:miter lim="800000"/>
            <a:headEnd/>
            <a:tailEnd/>
          </a:ln>
        </p:spPr>
        <p:txBody>
          <a:bodyPr>
            <a:spAutoFit/>
          </a:bodyPr>
          <a:lstStyle/>
          <a:p>
            <a:r>
              <a:rPr lang="en-US" altLang="ru-RU" sz="1000">
                <a:latin typeface="Calibri" pitchFamily="34" charset="0"/>
              </a:rPr>
              <a:t>P2</a:t>
            </a:r>
            <a:endParaRPr lang="ru-RU" altLang="ru-RU" sz="1000">
              <a:latin typeface="Calibri" pitchFamily="34" charset="0"/>
            </a:endParaRPr>
          </a:p>
        </p:txBody>
      </p:sp>
      <p:sp>
        <p:nvSpPr>
          <p:cNvPr id="12330" name="TextBox 80"/>
          <p:cNvSpPr txBox="1">
            <a:spLocks noChangeArrowheads="1"/>
          </p:cNvSpPr>
          <p:nvPr/>
        </p:nvSpPr>
        <p:spPr bwMode="auto">
          <a:xfrm>
            <a:off x="3492500" y="4652963"/>
            <a:ext cx="4535488" cy="1939925"/>
          </a:xfrm>
          <a:prstGeom prst="rect">
            <a:avLst/>
          </a:prstGeom>
          <a:noFill/>
          <a:ln w="9525">
            <a:noFill/>
            <a:miter lim="800000"/>
            <a:headEnd/>
            <a:tailEnd/>
          </a:ln>
        </p:spPr>
        <p:txBody>
          <a:bodyPr>
            <a:spAutoFit/>
          </a:bodyPr>
          <a:lstStyle/>
          <a:p>
            <a:r>
              <a:rPr lang="en-US" altLang="ru-RU" sz="1200" b="1">
                <a:latin typeface="Courier New" pitchFamily="49" charset="0"/>
                <a:cs typeface="Courier New" pitchFamily="49" charset="0"/>
              </a:rPr>
              <a:t>&lt;rdf:RDF&gt;</a:t>
            </a:r>
          </a:p>
          <a:p>
            <a:r>
              <a:rPr lang="en-US" altLang="ru-RU" sz="1200" b="1">
                <a:latin typeface="Courier New" pitchFamily="49" charset="0"/>
                <a:cs typeface="Courier New" pitchFamily="49" charset="0"/>
              </a:rPr>
              <a:t>    &lt;person rdf:about=“p3817”&gt;</a:t>
            </a:r>
          </a:p>
          <a:p>
            <a:r>
              <a:rPr lang="en-US" altLang="ru-RU" sz="1200" b="1">
                <a:latin typeface="Courier New" pitchFamily="49" charset="0"/>
                <a:cs typeface="Courier New" pitchFamily="49" charset="0"/>
              </a:rPr>
              <a:t>        &lt;name&gt;</a:t>
            </a:r>
            <a:r>
              <a:rPr lang="ru-RU" altLang="ru-RU" sz="1200" b="1">
                <a:latin typeface="Courier New" pitchFamily="49" charset="0"/>
                <a:cs typeface="Courier New" pitchFamily="49" charset="0"/>
              </a:rPr>
              <a:t>Иванов Иван Иванович</a:t>
            </a:r>
            <a:r>
              <a:rPr lang="en-US" altLang="ru-RU" sz="1200" b="1">
                <a:latin typeface="Courier New" pitchFamily="49" charset="0"/>
                <a:cs typeface="Courier New" pitchFamily="49" charset="0"/>
              </a:rPr>
              <a:t>&lt;/name&gt;</a:t>
            </a:r>
          </a:p>
          <a:p>
            <a:r>
              <a:rPr lang="en-US" altLang="ru-RU" sz="1200" b="1">
                <a:latin typeface="Courier New" pitchFamily="49" charset="0"/>
                <a:cs typeface="Courier New" pitchFamily="49" charset="0"/>
              </a:rPr>
              <a:t>        &lt;birth&gt;</a:t>
            </a:r>
            <a:r>
              <a:rPr lang="ru-RU" altLang="ru-RU" sz="1200" b="1">
                <a:latin typeface="Courier New" pitchFamily="49" charset="0"/>
                <a:cs typeface="Courier New" pitchFamily="49" charset="0"/>
              </a:rPr>
              <a:t>1988</a:t>
            </a:r>
            <a:r>
              <a:rPr lang="en-US" altLang="ru-RU" sz="1200" b="1">
                <a:latin typeface="Courier New" pitchFamily="49" charset="0"/>
                <a:cs typeface="Courier New" pitchFamily="49" charset="0"/>
              </a:rPr>
              <a:t>&lt;/birth&gt;</a:t>
            </a:r>
            <a:endParaRPr lang="ru-RU" altLang="ru-RU" sz="1200" b="1">
              <a:latin typeface="Courier New" pitchFamily="49" charset="0"/>
              <a:cs typeface="Courier New" pitchFamily="49" charset="0"/>
            </a:endParaRPr>
          </a:p>
          <a:p>
            <a:r>
              <a:rPr lang="ru-RU" altLang="ru-RU" sz="1200" b="1">
                <a:latin typeface="Courier New" pitchFamily="49" charset="0"/>
                <a:cs typeface="Courier New" pitchFamily="49" charset="0"/>
              </a:rPr>
              <a:t>        </a:t>
            </a:r>
            <a:r>
              <a:rPr lang="en-US" altLang="ru-RU" sz="1200" b="1">
                <a:latin typeface="Courier New" pitchFamily="49" charset="0"/>
                <a:cs typeface="Courier New" pitchFamily="49" charset="0"/>
              </a:rPr>
              <a:t>&lt;work-in rdf:resource=“o19302”/&gt;</a:t>
            </a:r>
          </a:p>
          <a:p>
            <a:r>
              <a:rPr lang="en-US" altLang="ru-RU" sz="1200" b="1">
                <a:latin typeface="Courier New" pitchFamily="49" charset="0"/>
                <a:cs typeface="Courier New" pitchFamily="49" charset="0"/>
              </a:rPr>
              <a:t>    &lt;/person&gt;</a:t>
            </a:r>
          </a:p>
          <a:p>
            <a:r>
              <a:rPr lang="en-US" altLang="ru-RU" sz="1200" b="1">
                <a:latin typeface="Courier New" pitchFamily="49" charset="0"/>
                <a:cs typeface="Courier New" pitchFamily="49" charset="0"/>
              </a:rPr>
              <a:t>    &lt;org-sys rdf:about=“o19302”&gt;</a:t>
            </a:r>
          </a:p>
          <a:p>
            <a:r>
              <a:rPr lang="en-US" altLang="ru-RU" sz="1200" b="1">
                <a:latin typeface="Courier New" pitchFamily="49" charset="0"/>
                <a:cs typeface="Courier New" pitchFamily="49" charset="0"/>
              </a:rPr>
              <a:t>        &lt;name&gt;</a:t>
            </a:r>
            <a:r>
              <a:rPr lang="ru-RU" altLang="ru-RU" sz="1200" b="1">
                <a:latin typeface="Courier New" pitchFamily="49" charset="0"/>
                <a:cs typeface="Courier New" pitchFamily="49" charset="0"/>
              </a:rPr>
              <a:t>НГУ</a:t>
            </a:r>
            <a:r>
              <a:rPr lang="en-US" altLang="ru-RU" sz="1200" b="1">
                <a:latin typeface="Courier New" pitchFamily="49" charset="0"/>
                <a:cs typeface="Courier New" pitchFamily="49" charset="0"/>
              </a:rPr>
              <a:t>&lt;/name&gt;    </a:t>
            </a:r>
          </a:p>
          <a:p>
            <a:r>
              <a:rPr lang="en-US" altLang="ru-RU" sz="1200" b="1">
                <a:latin typeface="Courier New" pitchFamily="49" charset="0"/>
                <a:cs typeface="Courier New" pitchFamily="49" charset="0"/>
              </a:rPr>
              <a:t>    &lt;/org-sys&gt;</a:t>
            </a:r>
          </a:p>
          <a:p>
            <a:r>
              <a:rPr lang="en-US" altLang="ru-RU" sz="1200" b="1">
                <a:latin typeface="Courier New" pitchFamily="49" charset="0"/>
                <a:cs typeface="Courier New" pitchFamily="49" charset="0"/>
              </a:rPr>
              <a:t>&lt;/rdf:RDF&gt;</a:t>
            </a:r>
            <a:endParaRPr lang="ru-RU" altLang="ru-RU" sz="1200" b="1">
              <a:latin typeface="Courier New" pitchFamily="49" charset="0"/>
              <a:cs typeface="Courier New" pitchFamily="49" charset="0"/>
            </a:endParaRPr>
          </a:p>
        </p:txBody>
      </p:sp>
      <p:sp>
        <p:nvSpPr>
          <p:cNvPr id="12331" name="TextBox 42"/>
          <p:cNvSpPr txBox="1">
            <a:spLocks noChangeArrowheads="1"/>
          </p:cNvSpPr>
          <p:nvPr/>
        </p:nvSpPr>
        <p:spPr bwMode="auto">
          <a:xfrm>
            <a:off x="6858000" y="3429000"/>
            <a:ext cx="1981200" cy="1200150"/>
          </a:xfrm>
          <a:prstGeom prst="rect">
            <a:avLst/>
          </a:prstGeom>
          <a:noFill/>
          <a:ln w="9525">
            <a:noFill/>
            <a:miter lim="800000"/>
            <a:headEnd/>
            <a:tailEnd/>
          </a:ln>
        </p:spPr>
        <p:txBody>
          <a:bodyPr>
            <a:spAutoFit/>
          </a:bodyPr>
          <a:lstStyle/>
          <a:p>
            <a:r>
              <a:rPr lang="ru-RU" altLang="ru-RU">
                <a:latin typeface="Calibri" pitchFamily="34" charset="0"/>
              </a:rPr>
              <a:t>Предикатное представление:</a:t>
            </a:r>
          </a:p>
          <a:p>
            <a:r>
              <a:rPr lang="en-US" altLang="ru-RU">
                <a:latin typeface="Calibri" pitchFamily="34" charset="0"/>
              </a:rPr>
              <a:t>P1(id1, id2).</a:t>
            </a:r>
          </a:p>
          <a:p>
            <a:r>
              <a:rPr lang="en-US" altLang="ru-RU">
                <a:latin typeface="Calibri" pitchFamily="34" charset="0"/>
              </a:rPr>
              <a:t>P2(id3, data).</a:t>
            </a:r>
            <a:endParaRPr lang="ru-RU" altLang="ru-RU">
              <a:latin typeface="Calibri"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44450" y="457200"/>
            <a:ext cx="9055100" cy="59436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nked Open Data Cloud Image"/>
          <p:cNvPicPr>
            <a:picLocks noChangeAspect="1" noChangeArrowheads="1"/>
          </p:cNvPicPr>
          <p:nvPr/>
        </p:nvPicPr>
        <p:blipFill>
          <a:blip r:embed="rId2" cstate="print"/>
          <a:srcRect/>
          <a:stretch>
            <a:fillRect/>
          </a:stretch>
        </p:blipFill>
        <p:spPr bwMode="auto">
          <a:xfrm>
            <a:off x="155577" y="-12412663"/>
            <a:ext cx="7342546" cy="7488735"/>
          </a:xfrm>
          <a:prstGeom prst="rect">
            <a:avLst/>
          </a:prstGeom>
          <a:noFill/>
        </p:spPr>
      </p:pic>
      <p:pic>
        <p:nvPicPr>
          <p:cNvPr id="1027" name="Picture 3" descr="C:\Users\mag\Downloads\lod-cloud-sm (1).jpg"/>
          <p:cNvPicPr>
            <a:picLocks noChangeAspect="1" noChangeArrowheads="1"/>
          </p:cNvPicPr>
          <p:nvPr/>
        </p:nvPicPr>
        <p:blipFill>
          <a:blip r:embed="rId3" cstate="print"/>
          <a:srcRect/>
          <a:stretch>
            <a:fillRect/>
          </a:stretch>
        </p:blipFill>
        <p:spPr bwMode="auto">
          <a:xfrm>
            <a:off x="1259632" y="42410"/>
            <a:ext cx="6676223" cy="681559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a:xfrm>
            <a:off x="457200" y="274638"/>
            <a:ext cx="8229600" cy="715962"/>
          </a:xfrm>
        </p:spPr>
        <p:txBody>
          <a:bodyPr/>
          <a:lstStyle/>
          <a:p>
            <a:pPr eaLnBrk="1" hangingPunct="1"/>
            <a:r>
              <a:rPr lang="ru-RU" altLang="ru-RU" sz="2800" b="1" smtClean="0"/>
              <a:t>СУБД </a:t>
            </a:r>
            <a:r>
              <a:rPr lang="en-US" altLang="ru-RU" sz="2800" b="1" smtClean="0"/>
              <a:t>Open Link Virtuoso</a:t>
            </a:r>
            <a:endParaRPr lang="ru-RU" altLang="ru-RU" sz="2800" b="1" smtClean="0"/>
          </a:p>
        </p:txBody>
      </p:sp>
      <p:pic>
        <p:nvPicPr>
          <p:cNvPr id="8195" name="Picture 2"/>
          <p:cNvPicPr>
            <a:picLocks noChangeAspect="1" noChangeArrowheads="1"/>
          </p:cNvPicPr>
          <p:nvPr/>
        </p:nvPicPr>
        <p:blipFill>
          <a:blip r:embed="rId3" cstate="print"/>
          <a:srcRect/>
          <a:stretch>
            <a:fillRect/>
          </a:stretch>
        </p:blipFill>
        <p:spPr bwMode="auto">
          <a:xfrm>
            <a:off x="152400" y="1219200"/>
            <a:ext cx="8882063" cy="48768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4191000" y="228600"/>
            <a:ext cx="2819400" cy="563563"/>
          </a:xfrm>
        </p:spPr>
        <p:txBody>
          <a:bodyPr/>
          <a:lstStyle/>
          <a:p>
            <a:pPr eaLnBrk="1" hangingPunct="1"/>
            <a:r>
              <a:rPr lang="en-US" altLang="ru-RU" sz="2800" b="1" smtClean="0"/>
              <a:t>Hadoop</a:t>
            </a:r>
            <a:endParaRPr lang="ru-RU" altLang="ru-RU" sz="2800" b="1" smtClean="0"/>
          </a:p>
        </p:txBody>
      </p:sp>
      <p:pic>
        <p:nvPicPr>
          <p:cNvPr id="9219" name="Picture 2" descr="C:\Users\Lena\Downloads\hadoop-logo.jpg"/>
          <p:cNvPicPr>
            <a:picLocks noChangeAspect="1" noChangeArrowheads="1"/>
          </p:cNvPicPr>
          <p:nvPr/>
        </p:nvPicPr>
        <p:blipFill>
          <a:blip r:embed="rId3" cstate="print"/>
          <a:srcRect/>
          <a:stretch>
            <a:fillRect/>
          </a:stretch>
        </p:blipFill>
        <p:spPr bwMode="auto">
          <a:xfrm>
            <a:off x="152400" y="457200"/>
            <a:ext cx="3167063" cy="747713"/>
          </a:xfrm>
          <a:prstGeom prst="rect">
            <a:avLst/>
          </a:prstGeom>
          <a:noFill/>
          <a:ln w="9525">
            <a:noFill/>
            <a:miter lim="800000"/>
            <a:headEnd/>
            <a:tailEnd/>
          </a:ln>
        </p:spPr>
      </p:pic>
      <p:pic>
        <p:nvPicPr>
          <p:cNvPr id="9220" name="Picture 4" descr="File:Doug-Cutting.JPG"/>
          <p:cNvPicPr>
            <a:picLocks noGrp="1" noChangeAspect="1" noChangeArrowheads="1"/>
          </p:cNvPicPr>
          <p:nvPr>
            <p:ph idx="1"/>
          </p:nvPr>
        </p:nvPicPr>
        <p:blipFill>
          <a:blip r:embed="rId4" cstate="print"/>
          <a:srcRect/>
          <a:stretch>
            <a:fillRect/>
          </a:stretch>
        </p:blipFill>
        <p:spPr>
          <a:xfrm>
            <a:off x="457200" y="1600200"/>
            <a:ext cx="2286000" cy="3048000"/>
          </a:xfrm>
        </p:spPr>
      </p:pic>
      <p:sp>
        <p:nvSpPr>
          <p:cNvPr id="9221" name="TextBox 5"/>
          <p:cNvSpPr txBox="1">
            <a:spLocks noChangeArrowheads="1"/>
          </p:cNvSpPr>
          <p:nvPr/>
        </p:nvSpPr>
        <p:spPr bwMode="auto">
          <a:xfrm>
            <a:off x="914400" y="4800600"/>
            <a:ext cx="1447800" cy="369888"/>
          </a:xfrm>
          <a:prstGeom prst="rect">
            <a:avLst/>
          </a:prstGeom>
          <a:noFill/>
          <a:ln w="9525">
            <a:noFill/>
            <a:miter lim="800000"/>
            <a:headEnd/>
            <a:tailEnd/>
          </a:ln>
        </p:spPr>
        <p:txBody>
          <a:bodyPr>
            <a:spAutoFit/>
          </a:bodyPr>
          <a:lstStyle/>
          <a:p>
            <a:r>
              <a:rPr lang="en-US" altLang="ru-RU">
                <a:latin typeface="Calibri" pitchFamily="34" charset="0"/>
              </a:rPr>
              <a:t>Doug Cutting</a:t>
            </a:r>
          </a:p>
        </p:txBody>
      </p:sp>
      <p:sp>
        <p:nvSpPr>
          <p:cNvPr id="9222" name="TextBox 6"/>
          <p:cNvSpPr txBox="1">
            <a:spLocks noChangeArrowheads="1"/>
          </p:cNvSpPr>
          <p:nvPr/>
        </p:nvSpPr>
        <p:spPr bwMode="auto">
          <a:xfrm>
            <a:off x="3276600" y="1752600"/>
            <a:ext cx="5638800" cy="1754188"/>
          </a:xfrm>
          <a:prstGeom prst="rect">
            <a:avLst/>
          </a:prstGeom>
          <a:noFill/>
          <a:ln w="9525">
            <a:noFill/>
            <a:miter lim="800000"/>
            <a:headEnd/>
            <a:tailEnd/>
          </a:ln>
        </p:spPr>
        <p:txBody>
          <a:bodyPr>
            <a:spAutoFit/>
          </a:bodyPr>
          <a:lstStyle/>
          <a:p>
            <a:r>
              <a:rPr lang="ru-RU" altLang="ru-RU">
                <a:latin typeface="Calibri" pitchFamily="34" charset="0"/>
              </a:rPr>
              <a:t>Инфраструктура для выполнения распределенных программ, работающих на кластерах из сотен и тысяч узлов. Три основных компонента (подпроекта): </a:t>
            </a:r>
            <a:r>
              <a:rPr lang="en-US" altLang="ru-RU">
                <a:latin typeface="Calibri" pitchFamily="34" charset="0"/>
              </a:rPr>
              <a:t>Hadoop Common, HDFS, Hadoop MapReduce. </a:t>
            </a:r>
            <a:r>
              <a:rPr lang="ru-RU" altLang="ru-RU">
                <a:latin typeface="Calibri" pitchFamily="34" charset="0"/>
              </a:rPr>
              <a:t> Начало проекта – 2005 г. Крупные соразработчики и пользователи: </a:t>
            </a:r>
            <a:r>
              <a:rPr lang="en-US" altLang="ru-RU">
                <a:latin typeface="Calibri" pitchFamily="34" charset="0"/>
              </a:rPr>
              <a:t>Yahoo, Facebook, New York Times, Amazon.</a:t>
            </a:r>
            <a:endParaRPr lang="ru-RU" altLang="ru-RU">
              <a:latin typeface="Calibri" pitchFamily="34" charset="0"/>
            </a:endParaRPr>
          </a:p>
        </p:txBody>
      </p:sp>
      <p:sp>
        <p:nvSpPr>
          <p:cNvPr id="9223" name="TextBox 7"/>
          <p:cNvSpPr txBox="1">
            <a:spLocks noChangeArrowheads="1"/>
          </p:cNvSpPr>
          <p:nvPr/>
        </p:nvSpPr>
        <p:spPr bwMode="auto">
          <a:xfrm>
            <a:off x="3276600" y="4038600"/>
            <a:ext cx="5638800" cy="1200150"/>
          </a:xfrm>
          <a:prstGeom prst="rect">
            <a:avLst/>
          </a:prstGeom>
          <a:noFill/>
          <a:ln w="9525">
            <a:noFill/>
            <a:miter lim="800000"/>
            <a:headEnd/>
            <a:tailEnd/>
          </a:ln>
        </p:spPr>
        <p:txBody>
          <a:bodyPr>
            <a:spAutoFit/>
          </a:bodyPr>
          <a:lstStyle/>
          <a:p>
            <a:r>
              <a:rPr lang="en-US" altLang="ru-RU">
                <a:latin typeface="Calibri" pitchFamily="34" charset="0"/>
              </a:rPr>
              <a:t>HDFS – </a:t>
            </a:r>
            <a:r>
              <a:rPr lang="ru-RU" altLang="ru-RU">
                <a:latin typeface="Calibri" pitchFamily="34" charset="0"/>
              </a:rPr>
              <a:t>файловая система, предназначенная для хранения файлов больших размеров, поблочно распределенных между узлами вычислительного кластера.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a:xfrm>
            <a:off x="457200" y="274638"/>
            <a:ext cx="8229600" cy="639762"/>
          </a:xfrm>
        </p:spPr>
        <p:txBody>
          <a:bodyPr/>
          <a:lstStyle/>
          <a:p>
            <a:pPr eaLnBrk="1" hangingPunct="1"/>
            <a:r>
              <a:rPr lang="en-US" altLang="ru-RU" sz="2800" b="1" smtClean="0"/>
              <a:t>MapReduce</a:t>
            </a:r>
            <a:endParaRPr lang="ru-RU" altLang="ru-RU" sz="2800" b="1" smtClean="0"/>
          </a:p>
        </p:txBody>
      </p:sp>
      <p:sp>
        <p:nvSpPr>
          <p:cNvPr id="4" name="Блок-схема: узел 3"/>
          <p:cNvSpPr/>
          <p:nvPr/>
        </p:nvSpPr>
        <p:spPr>
          <a:xfrm>
            <a:off x="762000" y="10668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5" name="Прямоугольник 4"/>
          <p:cNvSpPr/>
          <p:nvPr/>
        </p:nvSpPr>
        <p:spPr>
          <a:xfrm>
            <a:off x="1524000" y="9144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7" name="Прямая со стрелкой 6"/>
          <p:cNvCxnSpPr>
            <a:stCxn id="4" idx="6"/>
            <a:endCxn id="5" idx="1"/>
          </p:cNvCxnSpPr>
          <p:nvPr/>
        </p:nvCxnSpPr>
        <p:spPr>
          <a:xfrm>
            <a:off x="914400" y="11430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Блок-схема: узел 7"/>
          <p:cNvSpPr/>
          <p:nvPr/>
        </p:nvSpPr>
        <p:spPr>
          <a:xfrm>
            <a:off x="2286000" y="990600"/>
            <a:ext cx="2286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10" name="Прямая со стрелкой 9"/>
          <p:cNvCxnSpPr>
            <a:stCxn id="5" idx="3"/>
            <a:endCxn id="8" idx="2"/>
          </p:cNvCxnSpPr>
          <p:nvPr/>
        </p:nvCxnSpPr>
        <p:spPr>
          <a:xfrm>
            <a:off x="1752600" y="1143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Прямоугольник 17"/>
          <p:cNvSpPr/>
          <p:nvPr/>
        </p:nvSpPr>
        <p:spPr>
          <a:xfrm>
            <a:off x="2971800" y="1371600"/>
            <a:ext cx="228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19" name="Блок-схема: узел 18"/>
          <p:cNvSpPr/>
          <p:nvPr/>
        </p:nvSpPr>
        <p:spPr>
          <a:xfrm>
            <a:off x="3810000" y="1447800"/>
            <a:ext cx="152400" cy="254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20" name="Прямая со стрелкой 19"/>
          <p:cNvCxnSpPr>
            <a:stCxn id="18" idx="3"/>
            <a:endCxn id="19" idx="2"/>
          </p:cNvCxnSpPr>
          <p:nvPr/>
        </p:nvCxnSpPr>
        <p:spPr>
          <a:xfrm>
            <a:off x="3200400" y="1562100"/>
            <a:ext cx="6096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a:stCxn id="8" idx="5"/>
            <a:endCxn id="18" idx="1"/>
          </p:cNvCxnSpPr>
          <p:nvPr/>
        </p:nvCxnSpPr>
        <p:spPr>
          <a:xfrm>
            <a:off x="2481263" y="1250950"/>
            <a:ext cx="490537"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Блок-схема: узел 25"/>
          <p:cNvSpPr/>
          <p:nvPr/>
        </p:nvSpPr>
        <p:spPr>
          <a:xfrm>
            <a:off x="762000" y="18288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27" name="Прямоугольник 26"/>
          <p:cNvSpPr/>
          <p:nvPr/>
        </p:nvSpPr>
        <p:spPr>
          <a:xfrm>
            <a:off x="1524000" y="16764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28" name="Прямая со стрелкой 27"/>
          <p:cNvCxnSpPr>
            <a:stCxn id="26" idx="6"/>
            <a:endCxn id="27" idx="1"/>
          </p:cNvCxnSpPr>
          <p:nvPr/>
        </p:nvCxnSpPr>
        <p:spPr>
          <a:xfrm>
            <a:off x="914400" y="19050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Блок-схема: узел 28"/>
          <p:cNvSpPr/>
          <p:nvPr/>
        </p:nvSpPr>
        <p:spPr>
          <a:xfrm>
            <a:off x="2286000" y="1752600"/>
            <a:ext cx="2286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30" name="Прямая со стрелкой 29"/>
          <p:cNvCxnSpPr>
            <a:stCxn id="27" idx="3"/>
            <a:endCxn id="29" idx="2"/>
          </p:cNvCxnSpPr>
          <p:nvPr/>
        </p:nvCxnSpPr>
        <p:spPr>
          <a:xfrm>
            <a:off x="1752600" y="1905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Прямая со стрелкой 31"/>
          <p:cNvCxnSpPr>
            <a:stCxn id="29" idx="7"/>
            <a:endCxn id="18" idx="1"/>
          </p:cNvCxnSpPr>
          <p:nvPr/>
        </p:nvCxnSpPr>
        <p:spPr>
          <a:xfrm flipV="1">
            <a:off x="2481263" y="1562100"/>
            <a:ext cx="490537" cy="234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Блок-схема: узел 33"/>
          <p:cNvSpPr/>
          <p:nvPr/>
        </p:nvSpPr>
        <p:spPr>
          <a:xfrm>
            <a:off x="762000" y="25908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35" name="Прямоугольник 34"/>
          <p:cNvSpPr/>
          <p:nvPr/>
        </p:nvSpPr>
        <p:spPr>
          <a:xfrm>
            <a:off x="1524000" y="24384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36" name="Прямая со стрелкой 35"/>
          <p:cNvCxnSpPr>
            <a:stCxn id="34" idx="6"/>
            <a:endCxn id="35" idx="1"/>
          </p:cNvCxnSpPr>
          <p:nvPr/>
        </p:nvCxnSpPr>
        <p:spPr>
          <a:xfrm>
            <a:off x="914400" y="26670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Блок-схема: узел 36"/>
          <p:cNvSpPr/>
          <p:nvPr/>
        </p:nvSpPr>
        <p:spPr>
          <a:xfrm>
            <a:off x="2286000" y="2514600"/>
            <a:ext cx="2286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38" name="Прямая со стрелкой 37"/>
          <p:cNvCxnSpPr>
            <a:stCxn id="35" idx="3"/>
            <a:endCxn id="37" idx="2"/>
          </p:cNvCxnSpPr>
          <p:nvPr/>
        </p:nvCxnSpPr>
        <p:spPr>
          <a:xfrm>
            <a:off x="1752600" y="2667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Прямоугольник 38"/>
          <p:cNvSpPr/>
          <p:nvPr/>
        </p:nvSpPr>
        <p:spPr>
          <a:xfrm>
            <a:off x="2971800" y="2895600"/>
            <a:ext cx="228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40" name="Блок-схема: узел 39"/>
          <p:cNvSpPr/>
          <p:nvPr/>
        </p:nvSpPr>
        <p:spPr>
          <a:xfrm>
            <a:off x="3810000" y="2971800"/>
            <a:ext cx="152400" cy="254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41" name="Прямая со стрелкой 40"/>
          <p:cNvCxnSpPr>
            <a:stCxn id="39" idx="3"/>
            <a:endCxn id="40" idx="2"/>
          </p:cNvCxnSpPr>
          <p:nvPr/>
        </p:nvCxnSpPr>
        <p:spPr>
          <a:xfrm>
            <a:off x="3200400" y="3086100"/>
            <a:ext cx="6096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Прямая со стрелкой 41"/>
          <p:cNvCxnSpPr>
            <a:stCxn id="37" idx="5"/>
            <a:endCxn id="39" idx="1"/>
          </p:cNvCxnSpPr>
          <p:nvPr/>
        </p:nvCxnSpPr>
        <p:spPr>
          <a:xfrm>
            <a:off x="2481263" y="2774950"/>
            <a:ext cx="490537"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Блок-схема: узел 42"/>
          <p:cNvSpPr/>
          <p:nvPr/>
        </p:nvSpPr>
        <p:spPr>
          <a:xfrm>
            <a:off x="762000" y="33528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44" name="Прямоугольник 43"/>
          <p:cNvSpPr/>
          <p:nvPr/>
        </p:nvSpPr>
        <p:spPr>
          <a:xfrm>
            <a:off x="1524000" y="32004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45" name="Прямая со стрелкой 44"/>
          <p:cNvCxnSpPr>
            <a:stCxn id="43" idx="6"/>
            <a:endCxn id="44" idx="1"/>
          </p:cNvCxnSpPr>
          <p:nvPr/>
        </p:nvCxnSpPr>
        <p:spPr>
          <a:xfrm>
            <a:off x="914400" y="34290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Блок-схема: узел 45"/>
          <p:cNvSpPr/>
          <p:nvPr/>
        </p:nvSpPr>
        <p:spPr>
          <a:xfrm>
            <a:off x="2286000" y="3276600"/>
            <a:ext cx="2286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47" name="Прямая со стрелкой 46"/>
          <p:cNvCxnSpPr>
            <a:stCxn id="44" idx="3"/>
            <a:endCxn id="46" idx="2"/>
          </p:cNvCxnSpPr>
          <p:nvPr/>
        </p:nvCxnSpPr>
        <p:spPr>
          <a:xfrm>
            <a:off x="1752600" y="3429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Прямая со стрелкой 47"/>
          <p:cNvCxnSpPr>
            <a:stCxn id="46" idx="7"/>
            <a:endCxn id="39" idx="1"/>
          </p:cNvCxnSpPr>
          <p:nvPr/>
        </p:nvCxnSpPr>
        <p:spPr>
          <a:xfrm flipV="1">
            <a:off x="2481263" y="3086100"/>
            <a:ext cx="490537" cy="234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Блок-схема: узел 48"/>
          <p:cNvSpPr/>
          <p:nvPr/>
        </p:nvSpPr>
        <p:spPr>
          <a:xfrm>
            <a:off x="762000" y="41148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50" name="Прямоугольник 49"/>
          <p:cNvSpPr/>
          <p:nvPr/>
        </p:nvSpPr>
        <p:spPr>
          <a:xfrm>
            <a:off x="1524000" y="39624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51" name="Прямая со стрелкой 50"/>
          <p:cNvCxnSpPr>
            <a:stCxn id="49" idx="6"/>
            <a:endCxn id="50" idx="1"/>
          </p:cNvCxnSpPr>
          <p:nvPr/>
        </p:nvCxnSpPr>
        <p:spPr>
          <a:xfrm>
            <a:off x="914400" y="41910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Блок-схема: узел 51"/>
          <p:cNvSpPr/>
          <p:nvPr/>
        </p:nvSpPr>
        <p:spPr>
          <a:xfrm>
            <a:off x="2286000" y="4038600"/>
            <a:ext cx="2286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53" name="Прямая со стрелкой 52"/>
          <p:cNvCxnSpPr>
            <a:stCxn id="50" idx="3"/>
            <a:endCxn id="52" idx="2"/>
          </p:cNvCxnSpPr>
          <p:nvPr/>
        </p:nvCxnSpPr>
        <p:spPr>
          <a:xfrm>
            <a:off x="1752600" y="4191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Прямоугольник 53"/>
          <p:cNvSpPr/>
          <p:nvPr/>
        </p:nvSpPr>
        <p:spPr>
          <a:xfrm>
            <a:off x="2971800" y="4419600"/>
            <a:ext cx="228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55" name="Блок-схема: узел 54"/>
          <p:cNvSpPr/>
          <p:nvPr/>
        </p:nvSpPr>
        <p:spPr>
          <a:xfrm>
            <a:off x="3810000" y="4495800"/>
            <a:ext cx="152400" cy="254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56" name="Прямая со стрелкой 55"/>
          <p:cNvCxnSpPr>
            <a:stCxn id="54" idx="3"/>
            <a:endCxn id="55" idx="2"/>
          </p:cNvCxnSpPr>
          <p:nvPr/>
        </p:nvCxnSpPr>
        <p:spPr>
          <a:xfrm>
            <a:off x="3200400" y="4610100"/>
            <a:ext cx="6096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Прямая со стрелкой 56"/>
          <p:cNvCxnSpPr>
            <a:stCxn id="52" idx="5"/>
            <a:endCxn id="54" idx="1"/>
          </p:cNvCxnSpPr>
          <p:nvPr/>
        </p:nvCxnSpPr>
        <p:spPr>
          <a:xfrm>
            <a:off x="2481263" y="4298950"/>
            <a:ext cx="490537"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Блок-схема: узел 57"/>
          <p:cNvSpPr/>
          <p:nvPr/>
        </p:nvSpPr>
        <p:spPr>
          <a:xfrm>
            <a:off x="762000" y="48768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59" name="Прямоугольник 58"/>
          <p:cNvSpPr/>
          <p:nvPr/>
        </p:nvSpPr>
        <p:spPr>
          <a:xfrm>
            <a:off x="1524000" y="47244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60" name="Прямая со стрелкой 59"/>
          <p:cNvCxnSpPr>
            <a:stCxn id="58" idx="6"/>
            <a:endCxn id="59" idx="1"/>
          </p:cNvCxnSpPr>
          <p:nvPr/>
        </p:nvCxnSpPr>
        <p:spPr>
          <a:xfrm>
            <a:off x="914400" y="49530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Блок-схема: узел 60"/>
          <p:cNvSpPr/>
          <p:nvPr/>
        </p:nvSpPr>
        <p:spPr>
          <a:xfrm>
            <a:off x="2286000" y="4800600"/>
            <a:ext cx="2286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62" name="Прямая со стрелкой 61"/>
          <p:cNvCxnSpPr>
            <a:stCxn id="59" idx="3"/>
            <a:endCxn id="61" idx="2"/>
          </p:cNvCxnSpPr>
          <p:nvPr/>
        </p:nvCxnSpPr>
        <p:spPr>
          <a:xfrm>
            <a:off x="1752600" y="4953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Прямая со стрелкой 62"/>
          <p:cNvCxnSpPr>
            <a:stCxn id="61" idx="7"/>
            <a:endCxn id="54" idx="1"/>
          </p:cNvCxnSpPr>
          <p:nvPr/>
        </p:nvCxnSpPr>
        <p:spPr>
          <a:xfrm flipV="1">
            <a:off x="2481263" y="4610100"/>
            <a:ext cx="490537" cy="234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Блок-схема: узел 63"/>
          <p:cNvSpPr/>
          <p:nvPr/>
        </p:nvSpPr>
        <p:spPr>
          <a:xfrm>
            <a:off x="762000" y="56388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65" name="Прямоугольник 64"/>
          <p:cNvSpPr/>
          <p:nvPr/>
        </p:nvSpPr>
        <p:spPr>
          <a:xfrm>
            <a:off x="1524000" y="54864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66" name="Прямая со стрелкой 65"/>
          <p:cNvCxnSpPr>
            <a:stCxn id="64" idx="6"/>
            <a:endCxn id="65" idx="1"/>
          </p:cNvCxnSpPr>
          <p:nvPr/>
        </p:nvCxnSpPr>
        <p:spPr>
          <a:xfrm>
            <a:off x="914400" y="57150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Блок-схема: узел 66"/>
          <p:cNvSpPr/>
          <p:nvPr/>
        </p:nvSpPr>
        <p:spPr>
          <a:xfrm>
            <a:off x="2286000" y="5562600"/>
            <a:ext cx="2286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68" name="Прямая со стрелкой 67"/>
          <p:cNvCxnSpPr>
            <a:stCxn id="65" idx="3"/>
            <a:endCxn id="67" idx="2"/>
          </p:cNvCxnSpPr>
          <p:nvPr/>
        </p:nvCxnSpPr>
        <p:spPr>
          <a:xfrm>
            <a:off x="1752600" y="5715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Прямоугольник 68"/>
          <p:cNvSpPr/>
          <p:nvPr/>
        </p:nvSpPr>
        <p:spPr>
          <a:xfrm>
            <a:off x="2971800" y="5943600"/>
            <a:ext cx="228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70" name="Блок-схема: узел 69"/>
          <p:cNvSpPr/>
          <p:nvPr/>
        </p:nvSpPr>
        <p:spPr>
          <a:xfrm>
            <a:off x="3810000" y="6019800"/>
            <a:ext cx="152400" cy="254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71" name="Прямая со стрелкой 70"/>
          <p:cNvCxnSpPr>
            <a:stCxn id="69" idx="3"/>
            <a:endCxn id="70" idx="2"/>
          </p:cNvCxnSpPr>
          <p:nvPr/>
        </p:nvCxnSpPr>
        <p:spPr>
          <a:xfrm>
            <a:off x="3200400" y="6134100"/>
            <a:ext cx="6096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Прямая со стрелкой 71"/>
          <p:cNvCxnSpPr>
            <a:stCxn id="67" idx="5"/>
            <a:endCxn id="69" idx="1"/>
          </p:cNvCxnSpPr>
          <p:nvPr/>
        </p:nvCxnSpPr>
        <p:spPr>
          <a:xfrm>
            <a:off x="2481263" y="5822950"/>
            <a:ext cx="490537"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3" name="Блок-схема: узел 72"/>
          <p:cNvSpPr/>
          <p:nvPr/>
        </p:nvSpPr>
        <p:spPr>
          <a:xfrm>
            <a:off x="762000" y="64008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74" name="Прямоугольник 73"/>
          <p:cNvSpPr/>
          <p:nvPr/>
        </p:nvSpPr>
        <p:spPr>
          <a:xfrm>
            <a:off x="1524000" y="6248400"/>
            <a:ext cx="228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75" name="Прямая со стрелкой 74"/>
          <p:cNvCxnSpPr>
            <a:stCxn id="73" idx="6"/>
            <a:endCxn id="74" idx="1"/>
          </p:cNvCxnSpPr>
          <p:nvPr/>
        </p:nvCxnSpPr>
        <p:spPr>
          <a:xfrm>
            <a:off x="914400" y="64770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6" name="Блок-схема: узел 75"/>
          <p:cNvSpPr/>
          <p:nvPr/>
        </p:nvSpPr>
        <p:spPr>
          <a:xfrm>
            <a:off x="2286000" y="6324600"/>
            <a:ext cx="2286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77" name="Прямая со стрелкой 76"/>
          <p:cNvCxnSpPr>
            <a:stCxn id="74" idx="3"/>
            <a:endCxn id="76" idx="2"/>
          </p:cNvCxnSpPr>
          <p:nvPr/>
        </p:nvCxnSpPr>
        <p:spPr>
          <a:xfrm>
            <a:off x="1752600" y="6477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Прямая со стрелкой 77"/>
          <p:cNvCxnSpPr>
            <a:stCxn id="76" idx="7"/>
            <a:endCxn id="69" idx="1"/>
          </p:cNvCxnSpPr>
          <p:nvPr/>
        </p:nvCxnSpPr>
        <p:spPr>
          <a:xfrm flipV="1">
            <a:off x="2481263" y="6134100"/>
            <a:ext cx="490537" cy="234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Прямоугольник 78"/>
          <p:cNvSpPr/>
          <p:nvPr/>
        </p:nvSpPr>
        <p:spPr>
          <a:xfrm>
            <a:off x="4572000" y="2209800"/>
            <a:ext cx="228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80" name="Блок-схема: узел 79"/>
          <p:cNvSpPr/>
          <p:nvPr/>
        </p:nvSpPr>
        <p:spPr>
          <a:xfrm>
            <a:off x="5410200" y="2286000"/>
            <a:ext cx="152400" cy="254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81" name="Прямая со стрелкой 80"/>
          <p:cNvCxnSpPr>
            <a:stCxn id="79" idx="3"/>
            <a:endCxn id="80" idx="2"/>
          </p:cNvCxnSpPr>
          <p:nvPr/>
        </p:nvCxnSpPr>
        <p:spPr>
          <a:xfrm>
            <a:off x="4800600" y="2400300"/>
            <a:ext cx="6096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 name="Прямоугольник 81"/>
          <p:cNvSpPr/>
          <p:nvPr/>
        </p:nvSpPr>
        <p:spPr>
          <a:xfrm>
            <a:off x="6629400" y="3657600"/>
            <a:ext cx="228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83" name="Блок-схема: узел 82"/>
          <p:cNvSpPr/>
          <p:nvPr/>
        </p:nvSpPr>
        <p:spPr>
          <a:xfrm>
            <a:off x="7467600" y="3733800"/>
            <a:ext cx="152400" cy="254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84" name="Прямая со стрелкой 83"/>
          <p:cNvCxnSpPr>
            <a:stCxn id="82" idx="3"/>
            <a:endCxn id="83" idx="2"/>
          </p:cNvCxnSpPr>
          <p:nvPr/>
        </p:nvCxnSpPr>
        <p:spPr>
          <a:xfrm>
            <a:off x="6858000" y="3848100"/>
            <a:ext cx="6096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5" name="Прямоугольник 84"/>
          <p:cNvSpPr/>
          <p:nvPr/>
        </p:nvSpPr>
        <p:spPr>
          <a:xfrm>
            <a:off x="4572000" y="5105400"/>
            <a:ext cx="228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
        <p:nvSpPr>
          <p:cNvPr id="86" name="Блок-схема: узел 85"/>
          <p:cNvSpPr/>
          <p:nvPr/>
        </p:nvSpPr>
        <p:spPr>
          <a:xfrm>
            <a:off x="5410200" y="5181600"/>
            <a:ext cx="152400" cy="254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cxnSp>
        <p:nvCxnSpPr>
          <p:cNvPr id="87" name="Прямая со стрелкой 86"/>
          <p:cNvCxnSpPr>
            <a:stCxn id="85" idx="3"/>
            <a:endCxn id="86" idx="2"/>
          </p:cNvCxnSpPr>
          <p:nvPr/>
        </p:nvCxnSpPr>
        <p:spPr>
          <a:xfrm>
            <a:off x="4800600" y="5295900"/>
            <a:ext cx="6096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Прямая со стрелкой 93"/>
          <p:cNvCxnSpPr>
            <a:stCxn id="19" idx="5"/>
            <a:endCxn id="79" idx="1"/>
          </p:cNvCxnSpPr>
          <p:nvPr/>
        </p:nvCxnSpPr>
        <p:spPr>
          <a:xfrm>
            <a:off x="3940175" y="1665288"/>
            <a:ext cx="631825" cy="7350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Прямая со стрелкой 95"/>
          <p:cNvCxnSpPr>
            <a:stCxn id="40" idx="7"/>
            <a:endCxn id="79" idx="1"/>
          </p:cNvCxnSpPr>
          <p:nvPr/>
        </p:nvCxnSpPr>
        <p:spPr>
          <a:xfrm flipV="1">
            <a:off x="3940175" y="2400300"/>
            <a:ext cx="631825" cy="6080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9" name="Прямая со стрелкой 98"/>
          <p:cNvCxnSpPr>
            <a:stCxn id="55" idx="5"/>
            <a:endCxn id="85" idx="1"/>
          </p:cNvCxnSpPr>
          <p:nvPr/>
        </p:nvCxnSpPr>
        <p:spPr>
          <a:xfrm>
            <a:off x="3940175" y="4713288"/>
            <a:ext cx="631825" cy="5826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 name="Прямая со стрелкой 101"/>
          <p:cNvCxnSpPr>
            <a:endCxn id="85" idx="1"/>
          </p:cNvCxnSpPr>
          <p:nvPr/>
        </p:nvCxnSpPr>
        <p:spPr>
          <a:xfrm flipV="1">
            <a:off x="3962400" y="5295900"/>
            <a:ext cx="609600" cy="800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4" name="Прямая со стрелкой 103"/>
          <p:cNvCxnSpPr>
            <a:stCxn id="86" idx="7"/>
            <a:endCxn id="82" idx="1"/>
          </p:cNvCxnSpPr>
          <p:nvPr/>
        </p:nvCxnSpPr>
        <p:spPr>
          <a:xfrm flipV="1">
            <a:off x="5540375" y="3848100"/>
            <a:ext cx="1089025" cy="13700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7" name="Прямая со стрелкой 106"/>
          <p:cNvCxnSpPr>
            <a:stCxn id="80" idx="5"/>
            <a:endCxn id="82" idx="1"/>
          </p:cNvCxnSpPr>
          <p:nvPr/>
        </p:nvCxnSpPr>
        <p:spPr>
          <a:xfrm>
            <a:off x="5540375" y="2503488"/>
            <a:ext cx="1089025" cy="13446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318" name="TextBox 109"/>
          <p:cNvSpPr txBox="1">
            <a:spLocks noChangeArrowheads="1"/>
          </p:cNvSpPr>
          <p:nvPr/>
        </p:nvSpPr>
        <p:spPr bwMode="auto">
          <a:xfrm>
            <a:off x="5715000" y="1219200"/>
            <a:ext cx="3276600" cy="646113"/>
          </a:xfrm>
          <a:prstGeom prst="rect">
            <a:avLst/>
          </a:prstGeom>
          <a:noFill/>
          <a:ln w="9525">
            <a:noFill/>
            <a:miter lim="800000"/>
            <a:headEnd/>
            <a:tailEnd/>
          </a:ln>
        </p:spPr>
        <p:txBody>
          <a:bodyPr>
            <a:spAutoFit/>
          </a:bodyPr>
          <a:lstStyle/>
          <a:p>
            <a:r>
              <a:rPr lang="en-US" altLang="ru-RU">
                <a:latin typeface="Calibri" pitchFamily="34" charset="0"/>
              </a:rPr>
              <a:t>var s = arr.Select(x =&gt; x * x) .Aggregate((sum, x) =&gt; sum + x);</a:t>
            </a:r>
            <a:endParaRPr lang="ru-RU" altLang="ru-RU">
              <a:latin typeface="Calibri" pitchFamily="34" charset="0"/>
            </a:endParaRPr>
          </a:p>
        </p:txBody>
      </p:sp>
      <p:sp>
        <p:nvSpPr>
          <p:cNvPr id="10319" name="TextBox 110"/>
          <p:cNvSpPr txBox="1">
            <a:spLocks noChangeArrowheads="1"/>
          </p:cNvSpPr>
          <p:nvPr/>
        </p:nvSpPr>
        <p:spPr bwMode="auto">
          <a:xfrm>
            <a:off x="6019800" y="4876800"/>
            <a:ext cx="2895600" cy="923925"/>
          </a:xfrm>
          <a:prstGeom prst="rect">
            <a:avLst/>
          </a:prstGeom>
          <a:noFill/>
          <a:ln w="9525">
            <a:noFill/>
            <a:miter lim="800000"/>
            <a:headEnd/>
            <a:tailEnd/>
          </a:ln>
        </p:spPr>
        <p:txBody>
          <a:bodyPr>
            <a:spAutoFit/>
          </a:bodyPr>
          <a:lstStyle/>
          <a:p>
            <a:r>
              <a:rPr lang="ru-RU" altLang="ru-RU">
                <a:latin typeface="Calibri" pitchFamily="34" charset="0"/>
              </a:rPr>
              <a:t>Реализован в:</a:t>
            </a:r>
          </a:p>
          <a:p>
            <a:pPr>
              <a:buFontTx/>
              <a:buChar char="-"/>
            </a:pPr>
            <a:r>
              <a:rPr lang="en-US" altLang="ru-RU">
                <a:latin typeface="Calibri" pitchFamily="34" charset="0"/>
              </a:rPr>
              <a:t>Hadoop, MongoDB, …</a:t>
            </a:r>
          </a:p>
          <a:p>
            <a:pPr>
              <a:buFontTx/>
              <a:buChar char="-"/>
            </a:pPr>
            <a:r>
              <a:rPr lang="en-US" altLang="ru-RU">
                <a:latin typeface="Calibri" pitchFamily="34" charset="0"/>
              </a:rPr>
              <a:t>Microsoft Linq, Plinq, Driad</a:t>
            </a:r>
            <a:endParaRPr lang="ru-RU" altLang="ru-RU">
              <a:latin typeface="Calibri"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Дальнейшее развитие информационных систем</a:t>
            </a:r>
            <a:endParaRPr lang="ru-RU" dirty="0"/>
          </a:p>
        </p:txBody>
      </p:sp>
      <p:sp>
        <p:nvSpPr>
          <p:cNvPr id="4" name="Блок-схема: магнитный диск 3"/>
          <p:cNvSpPr/>
          <p:nvPr/>
        </p:nvSpPr>
        <p:spPr>
          <a:xfrm>
            <a:off x="5004048" y="2564904"/>
            <a:ext cx="1440160" cy="122413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БД</a:t>
            </a:r>
            <a:endParaRPr lang="ru-RU" dirty="0"/>
          </a:p>
        </p:txBody>
      </p:sp>
      <p:sp>
        <p:nvSpPr>
          <p:cNvPr id="5" name="Прямоугольник 4"/>
          <p:cNvSpPr/>
          <p:nvPr/>
        </p:nvSpPr>
        <p:spPr>
          <a:xfrm>
            <a:off x="899592" y="2420888"/>
            <a:ext cx="2448272"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Графика + логика</a:t>
            </a:r>
            <a:endParaRPr lang="ru-RU" dirty="0"/>
          </a:p>
        </p:txBody>
      </p:sp>
      <p:cxnSp>
        <p:nvCxnSpPr>
          <p:cNvPr id="7" name="Прямая со стрелкой 6"/>
          <p:cNvCxnSpPr>
            <a:stCxn id="5" idx="3"/>
          </p:cNvCxnSpPr>
          <p:nvPr/>
        </p:nvCxnSpPr>
        <p:spPr>
          <a:xfrm>
            <a:off x="3347864" y="3140968"/>
            <a:ext cx="1656184"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10" name="Полилиния 9"/>
          <p:cNvSpPr/>
          <p:nvPr/>
        </p:nvSpPr>
        <p:spPr>
          <a:xfrm>
            <a:off x="1979712" y="2348880"/>
            <a:ext cx="271604" cy="1602464"/>
          </a:xfrm>
          <a:custGeom>
            <a:avLst/>
            <a:gdLst>
              <a:gd name="connsiteX0" fmla="*/ 153908 w 271604"/>
              <a:gd name="connsiteY0" fmla="*/ 0 h 1602464"/>
              <a:gd name="connsiteX1" fmla="*/ 117695 w 271604"/>
              <a:gd name="connsiteY1" fmla="*/ 18107 h 1602464"/>
              <a:gd name="connsiteX2" fmla="*/ 81481 w 271604"/>
              <a:gd name="connsiteY2" fmla="*/ 99589 h 1602464"/>
              <a:gd name="connsiteX3" fmla="*/ 54320 w 271604"/>
              <a:gd name="connsiteY3" fmla="*/ 144856 h 1602464"/>
              <a:gd name="connsiteX4" fmla="*/ 45267 w 271604"/>
              <a:gd name="connsiteY4" fmla="*/ 190123 h 1602464"/>
              <a:gd name="connsiteX5" fmla="*/ 36213 w 271604"/>
              <a:gd name="connsiteY5" fmla="*/ 217284 h 1602464"/>
              <a:gd name="connsiteX6" fmla="*/ 18106 w 271604"/>
              <a:gd name="connsiteY6" fmla="*/ 316872 h 1602464"/>
              <a:gd name="connsiteX7" fmla="*/ 0 w 271604"/>
              <a:gd name="connsiteY7" fmla="*/ 398353 h 1602464"/>
              <a:gd name="connsiteX8" fmla="*/ 9053 w 271604"/>
              <a:gd name="connsiteY8" fmla="*/ 534155 h 1602464"/>
              <a:gd name="connsiteX9" fmla="*/ 18106 w 271604"/>
              <a:gd name="connsiteY9" fmla="*/ 561315 h 1602464"/>
              <a:gd name="connsiteX10" fmla="*/ 54320 w 271604"/>
              <a:gd name="connsiteY10" fmla="*/ 597529 h 1602464"/>
              <a:gd name="connsiteX11" fmla="*/ 81481 w 271604"/>
              <a:gd name="connsiteY11" fmla="*/ 615636 h 1602464"/>
              <a:gd name="connsiteX12" fmla="*/ 117695 w 271604"/>
              <a:gd name="connsiteY12" fmla="*/ 642796 h 1602464"/>
              <a:gd name="connsiteX13" fmla="*/ 190122 w 271604"/>
              <a:gd name="connsiteY13" fmla="*/ 688064 h 1602464"/>
              <a:gd name="connsiteX14" fmla="*/ 217283 w 271604"/>
              <a:gd name="connsiteY14" fmla="*/ 715224 h 1602464"/>
              <a:gd name="connsiteX15" fmla="*/ 253497 w 271604"/>
              <a:gd name="connsiteY15" fmla="*/ 742385 h 1602464"/>
              <a:gd name="connsiteX16" fmla="*/ 271604 w 271604"/>
              <a:gd name="connsiteY16" fmla="*/ 769545 h 1602464"/>
              <a:gd name="connsiteX17" fmla="*/ 262550 w 271604"/>
              <a:gd name="connsiteY17" fmla="*/ 1013989 h 1602464"/>
              <a:gd name="connsiteX18" fmla="*/ 244443 w 271604"/>
              <a:gd name="connsiteY18" fmla="*/ 1059256 h 1602464"/>
              <a:gd name="connsiteX19" fmla="*/ 226336 w 271604"/>
              <a:gd name="connsiteY19" fmla="*/ 1113577 h 1602464"/>
              <a:gd name="connsiteX20" fmla="*/ 208229 w 271604"/>
              <a:gd name="connsiteY20" fmla="*/ 1158844 h 1602464"/>
              <a:gd name="connsiteX21" fmla="*/ 190122 w 271604"/>
              <a:gd name="connsiteY21" fmla="*/ 1213165 h 1602464"/>
              <a:gd name="connsiteX22" fmla="*/ 181069 w 271604"/>
              <a:gd name="connsiteY22" fmla="*/ 1240325 h 1602464"/>
              <a:gd name="connsiteX23" fmla="*/ 153908 w 271604"/>
              <a:gd name="connsiteY23" fmla="*/ 1294646 h 1602464"/>
              <a:gd name="connsiteX24" fmla="*/ 144855 w 271604"/>
              <a:gd name="connsiteY24" fmla="*/ 1403288 h 1602464"/>
              <a:gd name="connsiteX25" fmla="*/ 126748 w 271604"/>
              <a:gd name="connsiteY25" fmla="*/ 1430448 h 1602464"/>
              <a:gd name="connsiteX26" fmla="*/ 117695 w 271604"/>
              <a:gd name="connsiteY26" fmla="*/ 1466662 h 1602464"/>
              <a:gd name="connsiteX27" fmla="*/ 99588 w 271604"/>
              <a:gd name="connsiteY27" fmla="*/ 1493822 h 1602464"/>
              <a:gd name="connsiteX28" fmla="*/ 90534 w 271604"/>
              <a:gd name="connsiteY28" fmla="*/ 1520983 h 1602464"/>
              <a:gd name="connsiteX29" fmla="*/ 45267 w 271604"/>
              <a:gd name="connsiteY29" fmla="*/ 1584357 h 1602464"/>
              <a:gd name="connsiteX30" fmla="*/ 36213 w 271604"/>
              <a:gd name="connsiteY30" fmla="*/ 1602464 h 16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1604" h="1602464">
                <a:moveTo>
                  <a:pt x="153908" y="0"/>
                </a:moveTo>
                <a:cubicBezTo>
                  <a:pt x="141837" y="6036"/>
                  <a:pt x="128063" y="9467"/>
                  <a:pt x="117695" y="18107"/>
                </a:cubicBezTo>
                <a:cubicBezTo>
                  <a:pt x="92301" y="39269"/>
                  <a:pt x="97240" y="73324"/>
                  <a:pt x="81481" y="99589"/>
                </a:cubicBezTo>
                <a:lnTo>
                  <a:pt x="54320" y="144856"/>
                </a:lnTo>
                <a:cubicBezTo>
                  <a:pt x="51302" y="159945"/>
                  <a:pt x="48999" y="175195"/>
                  <a:pt x="45267" y="190123"/>
                </a:cubicBezTo>
                <a:cubicBezTo>
                  <a:pt x="42952" y="199381"/>
                  <a:pt x="38528" y="208026"/>
                  <a:pt x="36213" y="217284"/>
                </a:cubicBezTo>
                <a:cubicBezTo>
                  <a:pt x="28763" y="247086"/>
                  <a:pt x="23484" y="287295"/>
                  <a:pt x="18106" y="316872"/>
                </a:cubicBezTo>
                <a:cubicBezTo>
                  <a:pt x="10443" y="359020"/>
                  <a:pt x="9688" y="359599"/>
                  <a:pt x="0" y="398353"/>
                </a:cubicBezTo>
                <a:cubicBezTo>
                  <a:pt x="3018" y="443620"/>
                  <a:pt x="4043" y="489065"/>
                  <a:pt x="9053" y="534155"/>
                </a:cubicBezTo>
                <a:cubicBezTo>
                  <a:pt x="10107" y="543640"/>
                  <a:pt x="12559" y="553550"/>
                  <a:pt x="18106" y="561315"/>
                </a:cubicBezTo>
                <a:cubicBezTo>
                  <a:pt x="28029" y="575207"/>
                  <a:pt x="41358" y="586419"/>
                  <a:pt x="54320" y="597529"/>
                </a:cubicBezTo>
                <a:cubicBezTo>
                  <a:pt x="62582" y="604610"/>
                  <a:pt x="72627" y="609312"/>
                  <a:pt x="81481" y="615636"/>
                </a:cubicBezTo>
                <a:cubicBezTo>
                  <a:pt x="93760" y="624406"/>
                  <a:pt x="106339" y="632860"/>
                  <a:pt x="117695" y="642796"/>
                </a:cubicBezTo>
                <a:cubicBezTo>
                  <a:pt x="171710" y="690060"/>
                  <a:pt x="130784" y="673229"/>
                  <a:pt x="190122" y="688064"/>
                </a:cubicBezTo>
                <a:cubicBezTo>
                  <a:pt x="199176" y="697117"/>
                  <a:pt x="207562" y="706892"/>
                  <a:pt x="217283" y="715224"/>
                </a:cubicBezTo>
                <a:cubicBezTo>
                  <a:pt x="228740" y="725044"/>
                  <a:pt x="242827" y="731715"/>
                  <a:pt x="253497" y="742385"/>
                </a:cubicBezTo>
                <a:cubicBezTo>
                  <a:pt x="261191" y="750079"/>
                  <a:pt x="265568" y="760492"/>
                  <a:pt x="271604" y="769545"/>
                </a:cubicBezTo>
                <a:cubicBezTo>
                  <a:pt x="268586" y="851026"/>
                  <a:pt x="270161" y="932808"/>
                  <a:pt x="262550" y="1013989"/>
                </a:cubicBezTo>
                <a:cubicBezTo>
                  <a:pt x="261033" y="1030169"/>
                  <a:pt x="249997" y="1043983"/>
                  <a:pt x="244443" y="1059256"/>
                </a:cubicBezTo>
                <a:cubicBezTo>
                  <a:pt x="237920" y="1077193"/>
                  <a:pt x="233425" y="1095856"/>
                  <a:pt x="226336" y="1113577"/>
                </a:cubicBezTo>
                <a:cubicBezTo>
                  <a:pt x="220300" y="1128666"/>
                  <a:pt x="213783" y="1143571"/>
                  <a:pt x="208229" y="1158844"/>
                </a:cubicBezTo>
                <a:cubicBezTo>
                  <a:pt x="201706" y="1176781"/>
                  <a:pt x="196158" y="1195058"/>
                  <a:pt x="190122" y="1213165"/>
                </a:cubicBezTo>
                <a:cubicBezTo>
                  <a:pt x="187104" y="1222218"/>
                  <a:pt x="186362" y="1232385"/>
                  <a:pt x="181069" y="1240325"/>
                </a:cubicBezTo>
                <a:cubicBezTo>
                  <a:pt x="157668" y="1275426"/>
                  <a:pt x="166403" y="1257163"/>
                  <a:pt x="153908" y="1294646"/>
                </a:cubicBezTo>
                <a:cubicBezTo>
                  <a:pt x="150890" y="1330860"/>
                  <a:pt x="151982" y="1367654"/>
                  <a:pt x="144855" y="1403288"/>
                </a:cubicBezTo>
                <a:cubicBezTo>
                  <a:pt x="142721" y="1413958"/>
                  <a:pt x="131034" y="1420447"/>
                  <a:pt x="126748" y="1430448"/>
                </a:cubicBezTo>
                <a:cubicBezTo>
                  <a:pt x="121847" y="1441885"/>
                  <a:pt x="122596" y="1455225"/>
                  <a:pt x="117695" y="1466662"/>
                </a:cubicBezTo>
                <a:cubicBezTo>
                  <a:pt x="113409" y="1476663"/>
                  <a:pt x="104454" y="1484090"/>
                  <a:pt x="99588" y="1493822"/>
                </a:cubicBezTo>
                <a:cubicBezTo>
                  <a:pt x="95320" y="1502358"/>
                  <a:pt x="94802" y="1512447"/>
                  <a:pt x="90534" y="1520983"/>
                </a:cubicBezTo>
                <a:cubicBezTo>
                  <a:pt x="82438" y="1537174"/>
                  <a:pt x="53465" y="1572060"/>
                  <a:pt x="45267" y="1584357"/>
                </a:cubicBezTo>
                <a:cubicBezTo>
                  <a:pt x="41524" y="1589972"/>
                  <a:pt x="39231" y="1596428"/>
                  <a:pt x="36213" y="1602464"/>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ru-RU"/>
          </a:p>
        </p:txBody>
      </p:sp>
      <p:sp>
        <p:nvSpPr>
          <p:cNvPr id="11" name="Блок-схема: магнитный диск 10"/>
          <p:cNvSpPr/>
          <p:nvPr/>
        </p:nvSpPr>
        <p:spPr>
          <a:xfrm>
            <a:off x="6444208" y="4653136"/>
            <a:ext cx="1440160" cy="122413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БД</a:t>
            </a:r>
            <a:endParaRPr lang="ru-RU" dirty="0"/>
          </a:p>
        </p:txBody>
      </p:sp>
      <p:sp>
        <p:nvSpPr>
          <p:cNvPr id="12" name="Прямоугольник 11"/>
          <p:cNvSpPr/>
          <p:nvPr/>
        </p:nvSpPr>
        <p:spPr>
          <a:xfrm>
            <a:off x="3275856" y="4509120"/>
            <a:ext cx="1512168"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логика</a:t>
            </a:r>
            <a:endParaRPr lang="ru-RU" dirty="0"/>
          </a:p>
        </p:txBody>
      </p:sp>
      <p:cxnSp>
        <p:nvCxnSpPr>
          <p:cNvPr id="13" name="Прямая со стрелкой 12"/>
          <p:cNvCxnSpPr>
            <a:stCxn id="12" idx="3"/>
          </p:cNvCxnSpPr>
          <p:nvPr/>
        </p:nvCxnSpPr>
        <p:spPr>
          <a:xfrm>
            <a:off x="4788024" y="5229200"/>
            <a:ext cx="1656184"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grpSp>
        <p:nvGrpSpPr>
          <p:cNvPr id="22" name="Группа 21"/>
          <p:cNvGrpSpPr/>
          <p:nvPr/>
        </p:nvGrpSpPr>
        <p:grpSpPr>
          <a:xfrm>
            <a:off x="611560" y="4437112"/>
            <a:ext cx="1296144" cy="1440160"/>
            <a:chOff x="611560" y="4437112"/>
            <a:chExt cx="1296144" cy="1440160"/>
          </a:xfrm>
        </p:grpSpPr>
        <p:sp>
          <p:nvSpPr>
            <p:cNvPr id="17" name="Скругленный прямоугольник 16"/>
            <p:cNvSpPr/>
            <p:nvPr/>
          </p:nvSpPr>
          <p:spPr>
            <a:xfrm>
              <a:off x="683568" y="4437112"/>
              <a:ext cx="1224136" cy="108012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18" name="Параллелограмм 17"/>
            <p:cNvSpPr/>
            <p:nvPr/>
          </p:nvSpPr>
          <p:spPr>
            <a:xfrm>
              <a:off x="611560" y="5517232"/>
              <a:ext cx="1224136" cy="360040"/>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grpSp>
      <p:cxnSp>
        <p:nvCxnSpPr>
          <p:cNvPr id="23" name="Прямая со стрелкой 22"/>
          <p:cNvCxnSpPr/>
          <p:nvPr/>
        </p:nvCxnSpPr>
        <p:spPr>
          <a:xfrm>
            <a:off x="1907704" y="5229200"/>
            <a:ext cx="1368152"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25" name="TextBox 24"/>
          <p:cNvSpPr txBox="1"/>
          <p:nvPr/>
        </p:nvSpPr>
        <p:spPr>
          <a:xfrm>
            <a:off x="5148064" y="4869160"/>
            <a:ext cx="1080120" cy="369332"/>
          </a:xfrm>
          <a:prstGeom prst="rect">
            <a:avLst/>
          </a:prstGeom>
          <a:noFill/>
        </p:spPr>
        <p:txBody>
          <a:bodyPr wrap="square" rtlCol="0">
            <a:spAutoFit/>
          </a:bodyPr>
          <a:lstStyle/>
          <a:p>
            <a:r>
              <a:rPr lang="en-US" dirty="0" smtClean="0"/>
              <a:t>SQL</a:t>
            </a:r>
            <a:endParaRPr lang="ru-RU" dirty="0"/>
          </a:p>
        </p:txBody>
      </p:sp>
      <p:sp>
        <p:nvSpPr>
          <p:cNvPr id="26" name="TextBox 25"/>
          <p:cNvSpPr txBox="1"/>
          <p:nvPr/>
        </p:nvSpPr>
        <p:spPr>
          <a:xfrm>
            <a:off x="2123728" y="4941168"/>
            <a:ext cx="936104" cy="369332"/>
          </a:xfrm>
          <a:prstGeom prst="rect">
            <a:avLst/>
          </a:prstGeom>
          <a:noFill/>
        </p:spPr>
        <p:txBody>
          <a:bodyPr wrap="square" rtlCol="0">
            <a:spAutoFit/>
          </a:bodyPr>
          <a:lstStyle/>
          <a:p>
            <a:r>
              <a:rPr lang="en-US" dirty="0" smtClean="0"/>
              <a:t>???</a:t>
            </a:r>
            <a:endParaRPr lang="ru-RU"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3568" y="332656"/>
            <a:ext cx="7772400" cy="578495"/>
          </a:xfrm>
        </p:spPr>
        <p:txBody>
          <a:bodyPr>
            <a:normAutofit fontScale="90000"/>
          </a:bodyPr>
          <a:lstStyle/>
          <a:p>
            <a:r>
              <a:rPr lang="ru-RU" sz="2800" b="1" dirty="0" smtClean="0"/>
              <a:t>Лекция 7. </a:t>
            </a:r>
            <a:r>
              <a:rPr lang="ru-RU" sz="2800" b="1" dirty="0" err="1" smtClean="0"/>
              <a:t>Windows</a:t>
            </a:r>
            <a:r>
              <a:rPr lang="ru-RU" sz="2800" b="1" dirty="0" smtClean="0"/>
              <a:t> </a:t>
            </a:r>
            <a:r>
              <a:rPr lang="ru-RU" sz="2800" b="1" dirty="0" err="1"/>
              <a:t>Presentation</a:t>
            </a:r>
            <a:r>
              <a:rPr lang="ru-RU" sz="2800" b="1" dirty="0"/>
              <a:t> </a:t>
            </a:r>
            <a:r>
              <a:rPr lang="ru-RU" sz="2800" b="1" dirty="0" err="1"/>
              <a:t>Foundation</a:t>
            </a:r>
            <a:r>
              <a:rPr lang="ru-RU" sz="2800" b="1" dirty="0"/>
              <a:t> (WPF) - новый фундамент для приложений под .NET</a:t>
            </a:r>
          </a:p>
        </p:txBody>
      </p:sp>
      <p:sp>
        <p:nvSpPr>
          <p:cNvPr id="5" name="TextBox 4"/>
          <p:cNvSpPr txBox="1"/>
          <p:nvPr/>
        </p:nvSpPr>
        <p:spPr>
          <a:xfrm>
            <a:off x="611560" y="1484784"/>
            <a:ext cx="7776864" cy="3693319"/>
          </a:xfrm>
          <a:prstGeom prst="rect">
            <a:avLst/>
          </a:prstGeom>
          <a:noFill/>
        </p:spPr>
        <p:txBody>
          <a:bodyPr wrap="square" rtlCol="0">
            <a:spAutoFit/>
          </a:bodyPr>
          <a:lstStyle/>
          <a:p>
            <a:r>
              <a:rPr lang="ru-RU" dirty="0" err="1" smtClean="0"/>
              <a:t>Windows</a:t>
            </a:r>
            <a:r>
              <a:rPr lang="ru-RU" dirty="0" smtClean="0"/>
              <a:t> </a:t>
            </a:r>
            <a:r>
              <a:rPr lang="ru-RU" dirty="0" err="1" smtClean="0"/>
              <a:t>Presentation</a:t>
            </a:r>
            <a:r>
              <a:rPr lang="ru-RU" dirty="0" smtClean="0"/>
              <a:t> </a:t>
            </a:r>
            <a:r>
              <a:rPr lang="ru-RU" dirty="0" err="1" smtClean="0"/>
              <a:t>Foundation</a:t>
            </a:r>
            <a:r>
              <a:rPr lang="ru-RU" dirty="0" smtClean="0"/>
              <a:t> (WPF) предоставляет разработчикам унифицированную программную модель для реализации </a:t>
            </a:r>
            <a:r>
              <a:rPr lang="ru-RU" dirty="0" err="1" smtClean="0"/>
              <a:t>Windows</a:t>
            </a:r>
            <a:r>
              <a:rPr lang="ru-RU" dirty="0" smtClean="0"/>
              <a:t> ожиданий </a:t>
            </a:r>
            <a:r>
              <a:rPr lang="ru-RU" dirty="0" err="1" smtClean="0"/>
              <a:t>смарт-клиента</a:t>
            </a:r>
            <a:r>
              <a:rPr lang="ru-RU" dirty="0" smtClean="0"/>
              <a:t>, включающих пользовательский интерфейс, мультимедиа и документацию.</a:t>
            </a:r>
            <a:r>
              <a:rPr lang="en-US" dirty="0" smtClean="0"/>
              <a:t> (</a:t>
            </a:r>
            <a:r>
              <a:rPr lang="ru-RU" dirty="0" smtClean="0"/>
              <a:t>Взято из </a:t>
            </a:r>
            <a:r>
              <a:rPr lang="en-US" dirty="0" smtClean="0"/>
              <a:t>MSDN)</a:t>
            </a:r>
            <a:endParaRPr lang="ru-RU" dirty="0" smtClean="0"/>
          </a:p>
          <a:p>
            <a:endParaRPr lang="ru-RU" dirty="0" smtClean="0"/>
          </a:p>
          <a:p>
            <a:r>
              <a:rPr lang="ru-RU" dirty="0" smtClean="0"/>
              <a:t>Еще одно определение</a:t>
            </a:r>
          </a:p>
          <a:p>
            <a:endParaRPr lang="ru-RU" dirty="0" smtClean="0"/>
          </a:p>
          <a:p>
            <a:r>
              <a:rPr lang="ru-RU" dirty="0" smtClean="0"/>
              <a:t>WPF (</a:t>
            </a:r>
            <a:r>
              <a:rPr lang="ru-RU" dirty="0" err="1" smtClean="0"/>
              <a:t>Windows</a:t>
            </a:r>
            <a:r>
              <a:rPr lang="ru-RU" dirty="0" smtClean="0"/>
              <a:t> </a:t>
            </a:r>
            <a:r>
              <a:rPr lang="ru-RU" dirty="0" err="1" smtClean="0"/>
              <a:t>Presentation</a:t>
            </a:r>
            <a:r>
              <a:rPr lang="ru-RU" dirty="0" smtClean="0"/>
              <a:t> </a:t>
            </a:r>
            <a:r>
              <a:rPr lang="ru-RU" dirty="0" err="1" smtClean="0"/>
              <a:t>Foundation</a:t>
            </a:r>
            <a:r>
              <a:rPr lang="ru-RU" dirty="0" smtClean="0"/>
              <a:t>) ― это система следующего поколения для построения клиентских приложений </a:t>
            </a:r>
            <a:r>
              <a:rPr lang="ru-RU" dirty="0" err="1" smtClean="0"/>
              <a:t>Windows</a:t>
            </a:r>
            <a:r>
              <a:rPr lang="ru-RU" dirty="0" smtClean="0"/>
              <a:t> с визуально привлекательными возможностями взаимодействия с пользователем. С помощью WPF можно создавать широкий спектр как автономных, так и размещенных в </a:t>
            </a:r>
            <a:r>
              <a:rPr lang="ru-RU" dirty="0" err="1" smtClean="0"/>
              <a:t>веб-обозревателе</a:t>
            </a:r>
            <a:r>
              <a:rPr lang="ru-RU" dirty="0" smtClean="0"/>
              <a:t> приложений. В качестве примеров таких приложений можно привести </a:t>
            </a:r>
            <a:r>
              <a:rPr lang="ru-RU" dirty="0" err="1" smtClean="0">
                <a:hlinkClick r:id="rId2"/>
              </a:rPr>
              <a:t>Yahoo</a:t>
            </a:r>
            <a:r>
              <a:rPr lang="ru-RU" dirty="0" smtClean="0">
                <a:hlinkClick r:id="rId2"/>
              </a:rPr>
              <a:t>! </a:t>
            </a:r>
            <a:r>
              <a:rPr lang="ru-RU" dirty="0" err="1" smtClean="0">
                <a:hlinkClick r:id="rId2"/>
              </a:rPr>
              <a:t>Messenger</a:t>
            </a:r>
            <a:r>
              <a:rPr lang="ru-RU" dirty="0" smtClean="0"/>
              <a:t> и </a:t>
            </a:r>
            <a:r>
              <a:rPr lang="ru-RU" dirty="0" err="1" smtClean="0">
                <a:hlinkClick r:id="rId3"/>
              </a:rPr>
              <a:t>New</a:t>
            </a:r>
            <a:r>
              <a:rPr lang="ru-RU" dirty="0" smtClean="0">
                <a:hlinkClick r:id="rId3"/>
              </a:rPr>
              <a:t> </a:t>
            </a:r>
            <a:r>
              <a:rPr lang="ru-RU" dirty="0" err="1" smtClean="0">
                <a:hlinkClick r:id="rId3"/>
              </a:rPr>
              <a:t>York</a:t>
            </a:r>
            <a:r>
              <a:rPr lang="ru-RU" dirty="0" smtClean="0">
                <a:hlinkClick r:id="rId3"/>
              </a:rPr>
              <a:t> </a:t>
            </a:r>
            <a:r>
              <a:rPr lang="ru-RU" dirty="0" err="1" smtClean="0">
                <a:hlinkClick r:id="rId3"/>
              </a:rPr>
              <a:t>Times</a:t>
            </a:r>
            <a:r>
              <a:rPr lang="ru-RU" dirty="0" smtClean="0">
                <a:hlinkClick r:id="rId3"/>
              </a:rPr>
              <a:t> </a:t>
            </a:r>
            <a:r>
              <a:rPr lang="ru-RU" dirty="0" err="1" smtClean="0">
                <a:hlinkClick r:id="rId3"/>
              </a:rPr>
              <a:t>Reader</a:t>
            </a:r>
            <a:r>
              <a:rPr lang="ru-RU" dirty="0" smtClean="0"/>
              <a:t> </a:t>
            </a:r>
            <a:endParaRPr lang="ru-RU"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229600" cy="418058"/>
          </a:xfrm>
        </p:spPr>
        <p:txBody>
          <a:bodyPr>
            <a:normAutofit fontScale="90000"/>
          </a:bodyPr>
          <a:lstStyle/>
          <a:p>
            <a:r>
              <a:rPr lang="ru-RU" dirty="0"/>
              <a:t>Основные новации в </a:t>
            </a:r>
            <a:r>
              <a:rPr lang="en-US" dirty="0"/>
              <a:t>WPF</a:t>
            </a:r>
            <a:r>
              <a:rPr lang="ru-RU" dirty="0"/>
              <a:t> </a:t>
            </a:r>
          </a:p>
        </p:txBody>
      </p:sp>
      <p:sp>
        <p:nvSpPr>
          <p:cNvPr id="4099" name="Rectangle 3"/>
          <p:cNvSpPr>
            <a:spLocks noGrp="1" noChangeArrowheads="1"/>
          </p:cNvSpPr>
          <p:nvPr>
            <p:ph type="body" idx="1"/>
          </p:nvPr>
        </p:nvSpPr>
        <p:spPr>
          <a:xfrm>
            <a:off x="467544" y="1196752"/>
            <a:ext cx="8229600" cy="4525963"/>
          </a:xfrm>
        </p:spPr>
        <p:txBody>
          <a:bodyPr/>
          <a:lstStyle/>
          <a:p>
            <a:r>
              <a:rPr lang="ru-RU" dirty="0"/>
              <a:t>Язык композиции </a:t>
            </a:r>
            <a:r>
              <a:rPr lang="en-US" dirty="0"/>
              <a:t>XAML</a:t>
            </a:r>
            <a:endParaRPr lang="ru-RU" dirty="0"/>
          </a:p>
          <a:p>
            <a:r>
              <a:rPr lang="ru-RU" dirty="0"/>
              <a:t>Новые слои в </a:t>
            </a:r>
            <a:r>
              <a:rPr lang="en-US" dirty="0"/>
              <a:t>.NET Framework</a:t>
            </a:r>
          </a:p>
          <a:p>
            <a:r>
              <a:rPr lang="en-US" dirty="0"/>
              <a:t>XBAP-</a:t>
            </a:r>
            <a:r>
              <a:rPr lang="ru-RU" dirty="0"/>
              <a:t>приложения</a:t>
            </a:r>
          </a:p>
          <a:p>
            <a:r>
              <a:rPr lang="ru-RU" dirty="0"/>
              <a:t>Использование механизма </a:t>
            </a:r>
            <a:r>
              <a:rPr lang="ru-RU" dirty="0" err="1"/>
              <a:t>DirectX</a:t>
            </a:r>
            <a:r>
              <a:rPr lang="ru-RU" dirty="0"/>
              <a:t> для эффективной аппаратно-программной визуализации </a:t>
            </a:r>
            <a:endParaRPr lang="en-US" dirty="0"/>
          </a:p>
          <a:p>
            <a:r>
              <a:rPr lang="ru-RU" dirty="0"/>
              <a:t>Векторная графика</a:t>
            </a:r>
            <a:endParaRPr lang="en-US" dirty="0"/>
          </a:p>
          <a:p>
            <a:r>
              <a:rPr lang="en-US" dirty="0"/>
              <a:t>XPS – </a:t>
            </a:r>
            <a:r>
              <a:rPr lang="ru-RU" dirty="0"/>
              <a:t>новая концепция документа</a:t>
            </a:r>
            <a:r>
              <a:rPr lang="en-US" dirty="0"/>
              <a:t> </a:t>
            </a:r>
            <a:endParaRPr lang="ru-RU" dirty="0"/>
          </a:p>
          <a:p>
            <a:endParaRPr lang="ru-RU"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323850" y="333375"/>
            <a:ext cx="8569325" cy="6299200"/>
          </a:xfrm>
          <a:prstGeom prst="rect">
            <a:avLst/>
          </a:prstGeom>
          <a:noFill/>
          <a:ln w="9525">
            <a:noFill/>
            <a:miter lim="800000"/>
            <a:headEnd/>
            <a:tailEnd/>
          </a:ln>
          <a:effectLst/>
        </p:spPr>
        <p:txBody>
          <a:bodyPr>
            <a:spAutoFit/>
          </a:bodyPr>
          <a:lstStyle/>
          <a:p>
            <a:r>
              <a:rPr lang="ru-RU" sz="2400" b="1"/>
              <a:t>WPF (Windows Presentation Foundation) поддерживает создание следующих типов приложений:</a:t>
            </a:r>
          </a:p>
          <a:p>
            <a:pPr>
              <a:buFontTx/>
              <a:buChar char="•"/>
            </a:pPr>
            <a:endParaRPr lang="en-US" sz="2400"/>
          </a:p>
          <a:p>
            <a:pPr>
              <a:buFontTx/>
              <a:buChar char="•"/>
            </a:pPr>
            <a:r>
              <a:rPr lang="ru-RU" sz="2400"/>
              <a:t>Автономные приложения (традиционные Windows приложения, построенные как исполняемые сборки, которые устанавливаются и запускаются с клиентского компьютера).</a:t>
            </a:r>
          </a:p>
          <a:p>
            <a:pPr>
              <a:buFontTx/>
              <a:buChar char="•"/>
            </a:pPr>
            <a:r>
              <a:rPr lang="ru-RU" sz="2400"/>
              <a:t>XBAP (XAML browser applications — приложения обозревателя XAML) (приложения состоят из навигационных страниц, построенные как исполняемые сборки, которые просматриваются и размещаются с помощью Windows Internet Explorer).</a:t>
            </a:r>
          </a:p>
          <a:p>
            <a:pPr>
              <a:buFontTx/>
              <a:buChar char="•"/>
            </a:pPr>
            <a:r>
              <a:rPr lang="ru-RU" sz="2400"/>
              <a:t>Пользовательские библиотеки элементов управления (неисполняемые сборки, содержащие многократно используемые элементы управления).</a:t>
            </a:r>
          </a:p>
          <a:p>
            <a:pPr>
              <a:buFontTx/>
              <a:buChar char="•"/>
            </a:pPr>
            <a:r>
              <a:rPr lang="ru-RU" sz="2400"/>
              <a:t>Библиотеки классов (неисполняемые сборки, содержащие многократно используемые классы).</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274638"/>
            <a:ext cx="8229600" cy="778098"/>
          </a:xfrm>
        </p:spPr>
        <p:txBody>
          <a:bodyPr>
            <a:noAutofit/>
          </a:bodyPr>
          <a:lstStyle/>
          <a:p>
            <a:r>
              <a:rPr lang="ru-RU" sz="3200" dirty="0"/>
              <a:t>Язык XAML </a:t>
            </a:r>
            <a:r>
              <a:rPr lang="ru-RU" sz="3200" dirty="0" smtClean="0"/>
              <a:t>(</a:t>
            </a:r>
            <a:r>
              <a:rPr lang="en-US" sz="3200" dirty="0" err="1" smtClean="0"/>
              <a:t>eX</a:t>
            </a:r>
            <a:r>
              <a:rPr lang="ru-RU" sz="3200" dirty="0" err="1" smtClean="0"/>
              <a:t>tensible</a:t>
            </a:r>
            <a:r>
              <a:rPr lang="ru-RU" sz="3200" dirty="0" smtClean="0"/>
              <a:t> </a:t>
            </a:r>
            <a:r>
              <a:rPr lang="ru-RU" sz="3200" dirty="0" err="1"/>
              <a:t>Application</a:t>
            </a:r>
            <a:r>
              <a:rPr lang="ru-RU" sz="3200" dirty="0"/>
              <a:t> </a:t>
            </a:r>
            <a:r>
              <a:rPr lang="ru-RU" sz="3200" dirty="0" err="1"/>
              <a:t>Markup</a:t>
            </a:r>
            <a:r>
              <a:rPr lang="ru-RU" sz="3200" dirty="0"/>
              <a:t> </a:t>
            </a:r>
            <a:r>
              <a:rPr lang="ru-RU" sz="3200" dirty="0" err="1"/>
              <a:t>Language</a:t>
            </a:r>
            <a:r>
              <a:rPr lang="ru-RU" sz="3200" dirty="0"/>
              <a:t>) </a:t>
            </a:r>
          </a:p>
        </p:txBody>
      </p:sp>
      <p:sp>
        <p:nvSpPr>
          <p:cNvPr id="8195" name="Rectangle 3"/>
          <p:cNvSpPr>
            <a:spLocks noGrp="1" noChangeArrowheads="1"/>
          </p:cNvSpPr>
          <p:nvPr>
            <p:ph type="body" idx="1"/>
          </p:nvPr>
        </p:nvSpPr>
        <p:spPr>
          <a:xfrm>
            <a:off x="457200" y="1600201"/>
            <a:ext cx="8229600" cy="2404863"/>
          </a:xfrm>
        </p:spPr>
        <p:txBody>
          <a:bodyPr>
            <a:normAutofit/>
          </a:bodyPr>
          <a:lstStyle/>
          <a:p>
            <a:r>
              <a:rPr lang="ru-RU" sz="2800" dirty="0"/>
              <a:t>Декларативный язык с поддержкой управления потоком </a:t>
            </a:r>
            <a:endParaRPr lang="en-US" sz="2800" dirty="0"/>
          </a:p>
          <a:p>
            <a:r>
              <a:rPr lang="ru-RU" sz="2800" dirty="0"/>
              <a:t>набор правил, сопоставляющих объектные элементы с классами или структурами, атрибуты со свойствами или событиями </a:t>
            </a:r>
            <a:endParaRPr lang="en-US" sz="2800" dirty="0"/>
          </a:p>
        </p:txBody>
      </p:sp>
      <p:pic>
        <p:nvPicPr>
          <p:cNvPr id="4" name="Picture 2" descr="https://d2xzmw6cctk25h.cloudfront.net/geekbrains/public/ckeditor_assets/pictures/9949/retina-3a081ebf13fe2387a6fec17956f56f0f.png"/>
          <p:cNvPicPr>
            <a:picLocks noChangeAspect="1" noChangeArrowheads="1"/>
          </p:cNvPicPr>
          <p:nvPr/>
        </p:nvPicPr>
        <p:blipFill>
          <a:blip r:embed="rId2" cstate="print"/>
          <a:srcRect/>
          <a:stretch>
            <a:fillRect/>
          </a:stretch>
        </p:blipFill>
        <p:spPr bwMode="auto">
          <a:xfrm>
            <a:off x="1691680" y="4221088"/>
            <a:ext cx="5581650" cy="1590675"/>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ru-RU"/>
              <a:t>Примеры </a:t>
            </a:r>
            <a:r>
              <a:rPr lang="en-US"/>
              <a:t>XAML-</a:t>
            </a:r>
            <a:r>
              <a:rPr lang="ru-RU"/>
              <a:t>кода</a:t>
            </a:r>
          </a:p>
        </p:txBody>
      </p:sp>
      <p:sp>
        <p:nvSpPr>
          <p:cNvPr id="9220" name="Text Box 4"/>
          <p:cNvSpPr txBox="1">
            <a:spLocks noChangeArrowheads="1"/>
          </p:cNvSpPr>
          <p:nvPr/>
        </p:nvSpPr>
        <p:spPr bwMode="auto">
          <a:xfrm>
            <a:off x="179388" y="1484313"/>
            <a:ext cx="8785225" cy="4108450"/>
          </a:xfrm>
          <a:prstGeom prst="rect">
            <a:avLst/>
          </a:prstGeom>
          <a:noFill/>
          <a:ln w="9525">
            <a:noFill/>
            <a:miter lim="800000"/>
            <a:headEnd/>
            <a:tailEnd/>
          </a:ln>
          <a:effectLst/>
        </p:spPr>
        <p:txBody>
          <a:bodyPr>
            <a:spAutoFit/>
          </a:bodyPr>
          <a:lstStyle/>
          <a:p>
            <a:r>
              <a:rPr lang="en-US" sz="2400"/>
              <a:t>&lt;Button Background="Blue" Foreground="Red" Content="This is a button"/&gt;</a:t>
            </a:r>
            <a:endParaRPr lang="ru-RU" sz="2400"/>
          </a:p>
          <a:p>
            <a:endParaRPr lang="ru-RU" sz="2400"/>
          </a:p>
          <a:p>
            <a:r>
              <a:rPr lang="ru-RU" sz="2400"/>
              <a:t>&lt;Button&gt;</a:t>
            </a:r>
          </a:p>
          <a:p>
            <a:r>
              <a:rPr lang="ru-RU" sz="2400"/>
              <a:t>  &lt;Button.Background&gt;</a:t>
            </a:r>
          </a:p>
          <a:p>
            <a:r>
              <a:rPr lang="ru-RU" sz="2400"/>
              <a:t>    &lt;SolidColorBrush Color="Blue"/&gt; </a:t>
            </a:r>
          </a:p>
          <a:p>
            <a:r>
              <a:rPr lang="ru-RU" sz="2400"/>
              <a:t>  &lt;/Button.Background&gt; </a:t>
            </a:r>
          </a:p>
          <a:p>
            <a:r>
              <a:rPr lang="ru-RU" sz="2400"/>
              <a:t>  &lt;Button.Foreground&gt; &lt;SolidColorBrush Color="Red"/&gt; &lt;/Button.Foreground&gt;</a:t>
            </a:r>
          </a:p>
          <a:p>
            <a:r>
              <a:rPr lang="ru-RU" sz="2400"/>
              <a:t>  &lt;Button.Content&gt; This is a button &lt;/Button.Content&gt; </a:t>
            </a:r>
          </a:p>
          <a:p>
            <a:r>
              <a:rPr lang="ru-RU" sz="2400"/>
              <a:t>&lt;/Button&gt;</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4"/>
          <p:cNvSpPr txBox="1">
            <a:spLocks noChangeArrowheads="1"/>
          </p:cNvSpPr>
          <p:nvPr/>
        </p:nvSpPr>
        <p:spPr bwMode="auto">
          <a:xfrm>
            <a:off x="323528" y="908720"/>
            <a:ext cx="8569325" cy="2835275"/>
          </a:xfrm>
          <a:prstGeom prst="rect">
            <a:avLst/>
          </a:prstGeom>
          <a:noFill/>
          <a:ln w="9525">
            <a:noFill/>
            <a:miter lim="800000"/>
            <a:headEnd/>
            <a:tailEnd/>
          </a:ln>
          <a:effectLst/>
        </p:spPr>
        <p:txBody>
          <a:bodyPr>
            <a:spAutoFit/>
          </a:bodyPr>
          <a:lstStyle/>
          <a:p>
            <a:r>
              <a:rPr lang="ru-RU" sz="2000" dirty="0"/>
              <a:t>&lt;</a:t>
            </a:r>
            <a:r>
              <a:rPr lang="ru-RU" sz="2000" dirty="0" err="1"/>
              <a:t>Border</a:t>
            </a:r>
            <a:r>
              <a:rPr lang="ru-RU" sz="2000" dirty="0"/>
              <a:t> </a:t>
            </a:r>
            <a:r>
              <a:rPr lang="ru-RU" sz="2000" dirty="0" err="1"/>
              <a:t>Height=</a:t>
            </a:r>
            <a:r>
              <a:rPr lang="ru-RU" sz="2000" dirty="0"/>
              <a:t>"50" </a:t>
            </a:r>
            <a:r>
              <a:rPr lang="ru-RU" sz="2000" dirty="0" err="1"/>
              <a:t>Width=</a:t>
            </a:r>
            <a:r>
              <a:rPr lang="ru-RU" sz="2000" dirty="0"/>
              <a:t>"300" </a:t>
            </a:r>
            <a:r>
              <a:rPr lang="ru-RU" sz="2000" dirty="0" err="1"/>
              <a:t>BorderBrush=</a:t>
            </a:r>
            <a:r>
              <a:rPr lang="ru-RU" sz="2000" dirty="0"/>
              <a:t>"</a:t>
            </a:r>
            <a:r>
              <a:rPr lang="ru-RU" sz="2000" dirty="0" err="1"/>
              <a:t>Gray</a:t>
            </a:r>
            <a:r>
              <a:rPr lang="ru-RU" sz="2000" dirty="0"/>
              <a:t>" </a:t>
            </a:r>
            <a:r>
              <a:rPr lang="ru-RU" sz="2000" dirty="0" err="1"/>
              <a:t>BorderThickness=</a:t>
            </a:r>
            <a:r>
              <a:rPr lang="ru-RU" sz="2000" dirty="0"/>
              <a:t>"1"&gt;</a:t>
            </a:r>
          </a:p>
          <a:p>
            <a:r>
              <a:rPr lang="ru-RU" sz="2000" dirty="0"/>
              <a:t>  &lt;</a:t>
            </a:r>
            <a:r>
              <a:rPr lang="ru-RU" sz="2000" dirty="0" err="1"/>
              <a:t>StackPanel</a:t>
            </a:r>
            <a:r>
              <a:rPr lang="ru-RU" sz="2000" dirty="0"/>
              <a:t> </a:t>
            </a:r>
            <a:r>
              <a:rPr lang="ru-RU" sz="2000" dirty="0" err="1"/>
              <a:t>Background=</a:t>
            </a:r>
            <a:r>
              <a:rPr lang="ru-RU" sz="2000" dirty="0"/>
              <a:t>"</a:t>
            </a:r>
            <a:r>
              <a:rPr lang="ru-RU" sz="2000" dirty="0" err="1"/>
              <a:t>LightGray</a:t>
            </a:r>
            <a:r>
              <a:rPr lang="ru-RU" sz="2000" dirty="0"/>
              <a:t>" </a:t>
            </a:r>
            <a:r>
              <a:rPr lang="ru-RU" sz="2000" dirty="0" err="1"/>
              <a:t>Orientation=</a:t>
            </a:r>
            <a:r>
              <a:rPr lang="ru-RU" sz="2000" dirty="0"/>
              <a:t>"</a:t>
            </a:r>
            <a:r>
              <a:rPr lang="ru-RU" sz="2000" dirty="0" err="1"/>
              <a:t>Horizontal</a:t>
            </a:r>
            <a:r>
              <a:rPr lang="ru-RU" sz="2000" dirty="0"/>
              <a:t>" </a:t>
            </a:r>
            <a:r>
              <a:rPr lang="ru-RU" sz="2000" dirty="0" err="1"/>
              <a:t>Button.Click=</a:t>
            </a:r>
            <a:r>
              <a:rPr lang="ru-RU" sz="2000" dirty="0"/>
              <a:t>"</a:t>
            </a:r>
            <a:r>
              <a:rPr lang="ru-RU" sz="2000" dirty="0" err="1"/>
              <a:t>CommonClickHandler</a:t>
            </a:r>
            <a:r>
              <a:rPr lang="ru-RU" sz="2000" dirty="0"/>
              <a:t>"&gt;</a:t>
            </a:r>
          </a:p>
          <a:p>
            <a:r>
              <a:rPr lang="ru-RU" sz="2000" dirty="0"/>
              <a:t>    &lt;</a:t>
            </a:r>
            <a:r>
              <a:rPr lang="ru-RU" sz="2000" dirty="0" err="1"/>
              <a:t>Button</a:t>
            </a:r>
            <a:r>
              <a:rPr lang="ru-RU" sz="2000" dirty="0"/>
              <a:t> </a:t>
            </a:r>
            <a:r>
              <a:rPr lang="ru-RU" sz="2000" dirty="0" err="1"/>
              <a:t>Name=</a:t>
            </a:r>
            <a:r>
              <a:rPr lang="ru-RU" sz="2000" dirty="0"/>
              <a:t>"</a:t>
            </a:r>
            <a:r>
              <a:rPr lang="ru-RU" sz="2000" dirty="0" err="1"/>
              <a:t>YesButton</a:t>
            </a:r>
            <a:r>
              <a:rPr lang="ru-RU" sz="2000" dirty="0"/>
              <a:t>" </a:t>
            </a:r>
            <a:r>
              <a:rPr lang="ru-RU" sz="2000" dirty="0" err="1"/>
              <a:t>Width=</a:t>
            </a:r>
            <a:r>
              <a:rPr lang="ru-RU" sz="2000" dirty="0"/>
              <a:t>"</a:t>
            </a:r>
            <a:r>
              <a:rPr lang="ru-RU" sz="2000" dirty="0" err="1"/>
              <a:t>Auto</a:t>
            </a:r>
            <a:r>
              <a:rPr lang="ru-RU" sz="2000" dirty="0"/>
              <a:t>" &gt;</a:t>
            </a:r>
            <a:r>
              <a:rPr lang="ru-RU" sz="2000" dirty="0" err="1"/>
              <a:t>Yes</a:t>
            </a:r>
            <a:r>
              <a:rPr lang="ru-RU" sz="2000" dirty="0"/>
              <a:t>&lt;/</a:t>
            </a:r>
            <a:r>
              <a:rPr lang="ru-RU" sz="2000" dirty="0" err="1"/>
              <a:t>Button</a:t>
            </a:r>
            <a:r>
              <a:rPr lang="ru-RU" sz="2000" dirty="0"/>
              <a:t>&gt;</a:t>
            </a:r>
          </a:p>
          <a:p>
            <a:r>
              <a:rPr lang="ru-RU" sz="2000" dirty="0"/>
              <a:t>    &lt;</a:t>
            </a:r>
            <a:r>
              <a:rPr lang="ru-RU" sz="2000" dirty="0" err="1"/>
              <a:t>Button</a:t>
            </a:r>
            <a:r>
              <a:rPr lang="ru-RU" sz="2000" dirty="0"/>
              <a:t> </a:t>
            </a:r>
            <a:r>
              <a:rPr lang="ru-RU" sz="2000" dirty="0" err="1"/>
              <a:t>Name=</a:t>
            </a:r>
            <a:r>
              <a:rPr lang="ru-RU" sz="2000" dirty="0"/>
              <a:t>"</a:t>
            </a:r>
            <a:r>
              <a:rPr lang="ru-RU" sz="2000" dirty="0" err="1"/>
              <a:t>NoButton</a:t>
            </a:r>
            <a:r>
              <a:rPr lang="ru-RU" sz="2000" dirty="0"/>
              <a:t>" </a:t>
            </a:r>
            <a:r>
              <a:rPr lang="ru-RU" sz="2000" dirty="0" err="1"/>
              <a:t>Width=</a:t>
            </a:r>
            <a:r>
              <a:rPr lang="ru-RU" sz="2000" dirty="0"/>
              <a:t>"</a:t>
            </a:r>
            <a:r>
              <a:rPr lang="ru-RU" sz="2000" dirty="0" err="1"/>
              <a:t>Auto</a:t>
            </a:r>
            <a:r>
              <a:rPr lang="ru-RU" sz="2000" dirty="0"/>
              <a:t>" &gt;</a:t>
            </a:r>
            <a:r>
              <a:rPr lang="ru-RU" sz="2000" dirty="0" err="1"/>
              <a:t>No</a:t>
            </a:r>
            <a:r>
              <a:rPr lang="ru-RU" sz="2000" dirty="0"/>
              <a:t>&lt;/</a:t>
            </a:r>
            <a:r>
              <a:rPr lang="ru-RU" sz="2000" dirty="0" err="1"/>
              <a:t>Button</a:t>
            </a:r>
            <a:r>
              <a:rPr lang="ru-RU" sz="2000" dirty="0"/>
              <a:t>&gt;</a:t>
            </a:r>
          </a:p>
          <a:p>
            <a:r>
              <a:rPr lang="ru-RU" sz="2000" dirty="0"/>
              <a:t>    &lt;</a:t>
            </a:r>
            <a:r>
              <a:rPr lang="ru-RU" sz="2000" dirty="0" err="1"/>
              <a:t>Button</a:t>
            </a:r>
            <a:r>
              <a:rPr lang="ru-RU" sz="2000" dirty="0"/>
              <a:t> </a:t>
            </a:r>
            <a:r>
              <a:rPr lang="ru-RU" sz="2000" dirty="0" err="1"/>
              <a:t>Name=</a:t>
            </a:r>
            <a:r>
              <a:rPr lang="ru-RU" sz="2000" dirty="0"/>
              <a:t>"</a:t>
            </a:r>
            <a:r>
              <a:rPr lang="ru-RU" sz="2000" dirty="0" err="1"/>
              <a:t>CancelButton</a:t>
            </a:r>
            <a:r>
              <a:rPr lang="ru-RU" sz="2000" dirty="0"/>
              <a:t>" </a:t>
            </a:r>
            <a:r>
              <a:rPr lang="ru-RU" sz="2000" dirty="0" err="1"/>
              <a:t>Width=</a:t>
            </a:r>
            <a:r>
              <a:rPr lang="ru-RU" sz="2000" dirty="0"/>
              <a:t>"</a:t>
            </a:r>
            <a:r>
              <a:rPr lang="ru-RU" sz="2000" dirty="0" err="1"/>
              <a:t>Auto</a:t>
            </a:r>
            <a:r>
              <a:rPr lang="ru-RU" sz="2000" dirty="0"/>
              <a:t>" &gt;</a:t>
            </a:r>
            <a:r>
              <a:rPr lang="ru-RU" sz="2000" dirty="0" err="1"/>
              <a:t>Cancel</a:t>
            </a:r>
            <a:r>
              <a:rPr lang="ru-RU" sz="2000" dirty="0"/>
              <a:t>&lt;/</a:t>
            </a:r>
            <a:r>
              <a:rPr lang="ru-RU" sz="2000" dirty="0" err="1"/>
              <a:t>Button</a:t>
            </a:r>
            <a:r>
              <a:rPr lang="ru-RU" sz="2000" dirty="0"/>
              <a:t>&gt;</a:t>
            </a:r>
          </a:p>
          <a:p>
            <a:r>
              <a:rPr lang="ru-RU" sz="2000" dirty="0"/>
              <a:t>  &lt;/</a:t>
            </a:r>
            <a:r>
              <a:rPr lang="ru-RU" sz="2000" dirty="0" err="1"/>
              <a:t>StackPanel</a:t>
            </a:r>
            <a:r>
              <a:rPr lang="ru-RU" sz="2000" dirty="0"/>
              <a:t>&gt;</a:t>
            </a:r>
          </a:p>
          <a:p>
            <a:r>
              <a:rPr lang="ru-RU" sz="2000" dirty="0"/>
              <a:t>&lt;/</a:t>
            </a:r>
            <a:r>
              <a:rPr lang="ru-RU" sz="2000" dirty="0" err="1"/>
              <a:t>Border</a:t>
            </a:r>
            <a:r>
              <a:rPr lang="ru-RU" sz="2000" dirty="0"/>
              <a:t>&gt;</a:t>
            </a:r>
          </a:p>
        </p:txBody>
      </p:sp>
      <p:pic>
        <p:nvPicPr>
          <p:cNvPr id="10246" name="Picture 6" descr="Кнопки «Да», «Нет» и «Отменить»"/>
          <p:cNvPicPr>
            <a:picLocks noChangeAspect="1" noChangeArrowheads="1"/>
          </p:cNvPicPr>
          <p:nvPr/>
        </p:nvPicPr>
        <p:blipFill>
          <a:blip r:embed="rId2" cstate="print"/>
          <a:srcRect/>
          <a:stretch>
            <a:fillRect/>
          </a:stretch>
        </p:blipFill>
        <p:spPr bwMode="auto">
          <a:xfrm>
            <a:off x="899592" y="4149080"/>
            <a:ext cx="6911975" cy="1501775"/>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4"/>
          <p:cNvSpPr txBox="1">
            <a:spLocks noChangeArrowheads="1"/>
          </p:cNvSpPr>
          <p:nvPr/>
        </p:nvSpPr>
        <p:spPr bwMode="auto">
          <a:xfrm>
            <a:off x="0" y="333375"/>
            <a:ext cx="7561263" cy="6958013"/>
          </a:xfrm>
          <a:prstGeom prst="rect">
            <a:avLst/>
          </a:prstGeom>
          <a:noFill/>
          <a:ln w="9525">
            <a:noFill/>
            <a:miter lim="800000"/>
            <a:headEnd/>
            <a:tailEnd/>
          </a:ln>
          <a:effectLst/>
        </p:spPr>
        <p:txBody>
          <a:bodyPr>
            <a:spAutoFit/>
          </a:bodyPr>
          <a:lstStyle/>
          <a:p>
            <a:r>
              <a:rPr lang="ru-RU"/>
              <a:t>&lt;Page xmlns="http://schemas.microsoft.com/winfx/2006/xaml/pres</a:t>
            </a:r>
            <a:r>
              <a:rPr lang="en-US"/>
              <a:t>...</a:t>
            </a:r>
            <a:r>
              <a:rPr lang="ru-RU"/>
              <a:t>" </a:t>
            </a:r>
          </a:p>
          <a:p>
            <a:r>
              <a:rPr lang="ru-RU"/>
              <a:t>      WindowTitle="Grid Run Dialog Sample" </a:t>
            </a:r>
          </a:p>
          <a:p>
            <a:r>
              <a:rPr lang="ru-RU"/>
              <a:t>      WindowWidth="425" </a:t>
            </a:r>
          </a:p>
          <a:p>
            <a:r>
              <a:rPr lang="ru-RU"/>
              <a:t>      WindowHeight="225"&gt;</a:t>
            </a:r>
          </a:p>
          <a:p>
            <a:r>
              <a:rPr lang="ru-RU"/>
              <a:t>  &lt;Grid Background="#DCDCDC"</a:t>
            </a:r>
          </a:p>
          <a:p>
            <a:r>
              <a:rPr lang="ru-RU"/>
              <a:t>        Width="425"</a:t>
            </a:r>
          </a:p>
          <a:p>
            <a:r>
              <a:rPr lang="ru-RU"/>
              <a:t>        Height="165"</a:t>
            </a:r>
          </a:p>
          <a:p>
            <a:r>
              <a:rPr lang="ru-RU"/>
              <a:t>        HorizontalAlignment="Left"</a:t>
            </a:r>
          </a:p>
          <a:p>
            <a:r>
              <a:rPr lang="ru-RU"/>
              <a:t>        VerticalAlignment="Top"</a:t>
            </a:r>
          </a:p>
          <a:p>
            <a:r>
              <a:rPr lang="ru-RU"/>
              <a:t>        ShowGridLines="True"&gt;</a:t>
            </a:r>
          </a:p>
          <a:p>
            <a:r>
              <a:rPr lang="ru-RU"/>
              <a:t>    &lt;Grid.ColumnDefinitions&gt;</a:t>
            </a:r>
          </a:p>
          <a:p>
            <a:r>
              <a:rPr lang="ru-RU"/>
              <a:t>      &lt;ColumnDefinition Width="Auto" /&gt;</a:t>
            </a:r>
          </a:p>
          <a:p>
            <a:r>
              <a:rPr lang="ru-RU"/>
              <a:t>      &lt;ColumnDefinition Width="*" /&gt;</a:t>
            </a:r>
          </a:p>
          <a:p>
            <a:r>
              <a:rPr lang="ru-RU"/>
              <a:t>      &lt;ColumnDefinition Width="*"/&gt;</a:t>
            </a:r>
          </a:p>
          <a:p>
            <a:r>
              <a:rPr lang="ru-RU"/>
              <a:t>      &lt;ColumnDefinition Width="*"/&gt;</a:t>
            </a:r>
          </a:p>
          <a:p>
            <a:r>
              <a:rPr lang="ru-RU"/>
              <a:t>      &lt;ColumnDefinition Width="*"/&gt;</a:t>
            </a:r>
          </a:p>
          <a:p>
            <a:r>
              <a:rPr lang="ru-RU"/>
              <a:t>    &lt;/Grid.ColumnDefinitions&gt;</a:t>
            </a:r>
          </a:p>
          <a:p>
            <a:r>
              <a:rPr lang="ru-RU"/>
              <a:t>    &lt;Grid.RowDefinitions&gt;</a:t>
            </a:r>
          </a:p>
          <a:p>
            <a:r>
              <a:rPr lang="ru-RU"/>
              <a:t>      &lt;RowDefinition Height="Auto" /&gt;</a:t>
            </a:r>
          </a:p>
          <a:p>
            <a:r>
              <a:rPr lang="ru-RU"/>
              <a:t>      &lt;RowDefinition Height="Auto" /&gt;</a:t>
            </a:r>
          </a:p>
          <a:p>
            <a:r>
              <a:rPr lang="ru-RU"/>
              <a:t>      &lt;RowDefinition Height="*" /&gt;</a:t>
            </a:r>
          </a:p>
          <a:p>
            <a:r>
              <a:rPr lang="ru-RU"/>
              <a:t>      &lt;RowDefinition Height="Auto" /&gt;</a:t>
            </a:r>
          </a:p>
          <a:p>
            <a:r>
              <a:rPr lang="ru-RU"/>
              <a:t>    &lt;/Grid.RowDefinitions&gt;</a:t>
            </a:r>
          </a:p>
          <a:p>
            <a:endParaRPr lang="ru-RU"/>
          </a:p>
          <a:p>
            <a:r>
              <a:rPr lang="ru-RU"/>
              <a:t>    </a:t>
            </a:r>
          </a:p>
        </p:txBody>
      </p:sp>
      <p:sp>
        <p:nvSpPr>
          <p:cNvPr id="24581" name="Text Box 5"/>
          <p:cNvSpPr txBox="1">
            <a:spLocks noChangeArrowheads="1"/>
          </p:cNvSpPr>
          <p:nvPr/>
        </p:nvSpPr>
        <p:spPr bwMode="auto">
          <a:xfrm>
            <a:off x="4284663" y="981075"/>
            <a:ext cx="4859337" cy="6821488"/>
          </a:xfrm>
          <a:prstGeom prst="rect">
            <a:avLst/>
          </a:prstGeom>
          <a:noFill/>
          <a:ln w="9525">
            <a:noFill/>
            <a:miter lim="800000"/>
            <a:headEnd/>
            <a:tailEnd/>
          </a:ln>
          <a:effectLst/>
        </p:spPr>
        <p:txBody>
          <a:bodyPr>
            <a:spAutoFit/>
          </a:bodyPr>
          <a:lstStyle/>
          <a:p>
            <a:r>
              <a:rPr lang="ru-RU"/>
              <a:t>&lt;Image Grid.Column="0" Grid.Row="0" Source="RunIcon.png" /&gt;</a:t>
            </a:r>
          </a:p>
          <a:p>
            <a:r>
              <a:rPr lang="ru-RU"/>
              <a:t>    &lt;TextBlock Grid.Column="1" Grid.ColumnSpan="4" Grid.Row="0" TextWrapping="Wrap"&gt;Type the name of a program, folder, document, or Internet resource, and Windows will open it for you.</a:t>
            </a:r>
          </a:p>
          <a:p>
            <a:r>
              <a:rPr lang="ru-RU"/>
              <a:t>    &lt;/TextBlock&gt;</a:t>
            </a:r>
          </a:p>
          <a:p>
            <a:r>
              <a:rPr lang="ru-RU"/>
              <a:t>    &lt;TextBlock Grid.Column="0" Grid.Row="1"&gt;Open:&lt;/TextBlock&gt;</a:t>
            </a:r>
          </a:p>
          <a:p>
            <a:r>
              <a:rPr lang="ru-RU"/>
              <a:t>    &lt;TextBox Grid.Row="1" Grid.Column="1" Grid.ColumnSpan="5" /&gt;</a:t>
            </a:r>
          </a:p>
          <a:p>
            <a:r>
              <a:rPr lang="ru-RU"/>
              <a:t>    &lt;Button Margin="10, 0, 10, 15" Grid.Row="3" Grid.Column="2"&gt;</a:t>
            </a:r>
          </a:p>
          <a:p>
            <a:r>
              <a:rPr lang="ru-RU"/>
              <a:t>OK&lt;/Button&gt;</a:t>
            </a:r>
          </a:p>
          <a:p>
            <a:r>
              <a:rPr lang="ru-RU"/>
              <a:t>    &lt;Button Margin="10, 0, 10, 15" Grid.Row="3" Grid.Column="3"&gt;</a:t>
            </a:r>
          </a:p>
          <a:p>
            <a:r>
              <a:rPr lang="ru-RU"/>
              <a:t>Cancel&lt;/Button&gt;</a:t>
            </a:r>
          </a:p>
          <a:p>
            <a:r>
              <a:rPr lang="ru-RU"/>
              <a:t>    &lt;Button Margin="10, 0, 10, 15" Grid.Row="3" Grid.Column="4"&gt;Browse ...&lt;/Button&gt;</a:t>
            </a:r>
          </a:p>
          <a:p>
            <a:r>
              <a:rPr lang="ru-RU"/>
              <a:t>  &lt;/Grid&gt;</a:t>
            </a:r>
          </a:p>
          <a:p>
            <a:r>
              <a:rPr lang="ru-RU"/>
              <a:t>&lt;/Page&gt;</a:t>
            </a:r>
          </a:p>
          <a:p>
            <a:pPr>
              <a:spcBef>
                <a:spcPct val="50000"/>
              </a:spcBef>
            </a:pPr>
            <a:endParaRPr lang="ru-RU"/>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9512" y="274638"/>
            <a:ext cx="8856984" cy="490066"/>
          </a:xfrm>
        </p:spPr>
        <p:txBody>
          <a:bodyPr>
            <a:noAutofit/>
          </a:bodyPr>
          <a:lstStyle/>
          <a:p>
            <a:r>
              <a:rPr lang="ru-RU" sz="3200" dirty="0"/>
              <a:t>Элементы </a:t>
            </a:r>
            <a:r>
              <a:rPr lang="ru-RU" sz="3200" dirty="0" smtClean="0"/>
              <a:t>построения визуального интерфейса</a:t>
            </a:r>
            <a:endParaRPr lang="ru-RU" sz="3200" dirty="0"/>
          </a:p>
        </p:txBody>
      </p:sp>
      <p:sp>
        <p:nvSpPr>
          <p:cNvPr id="11267" name="Rectangle 3"/>
          <p:cNvSpPr>
            <a:spLocks noGrp="1" noChangeArrowheads="1"/>
          </p:cNvSpPr>
          <p:nvPr>
            <p:ph type="body" idx="1"/>
          </p:nvPr>
        </p:nvSpPr>
        <p:spPr>
          <a:xfrm>
            <a:off x="467544" y="1484784"/>
            <a:ext cx="8229600" cy="4137025"/>
          </a:xfrm>
        </p:spPr>
        <p:txBody>
          <a:bodyPr/>
          <a:lstStyle/>
          <a:p>
            <a:r>
              <a:rPr lang="en-US" dirty="0"/>
              <a:t>Button, Label, </a:t>
            </a:r>
            <a:r>
              <a:rPr lang="en-US" dirty="0" err="1"/>
              <a:t>TextBox</a:t>
            </a:r>
            <a:r>
              <a:rPr lang="en-US" dirty="0"/>
              <a:t>, Menu, </a:t>
            </a:r>
            <a:r>
              <a:rPr lang="en-US" dirty="0" err="1"/>
              <a:t>ListBox</a:t>
            </a:r>
            <a:r>
              <a:rPr lang="en-US" dirty="0"/>
              <a:t>, …</a:t>
            </a:r>
          </a:p>
          <a:p>
            <a:r>
              <a:rPr lang="en-US" dirty="0"/>
              <a:t>Grid, Canvas, </a:t>
            </a:r>
            <a:r>
              <a:rPr lang="en-US" dirty="0" err="1"/>
              <a:t>StackPanel</a:t>
            </a:r>
            <a:r>
              <a:rPr lang="en-US" dirty="0"/>
              <a:t>, </a:t>
            </a:r>
            <a:r>
              <a:rPr lang="en-US" dirty="0" err="1"/>
              <a:t>WrapPanel</a:t>
            </a:r>
            <a:r>
              <a:rPr lang="en-US" dirty="0"/>
              <a:t>, </a:t>
            </a:r>
            <a:r>
              <a:rPr lang="en-US" dirty="0" err="1"/>
              <a:t>DockPanel</a:t>
            </a:r>
            <a:r>
              <a:rPr lang="en-US" dirty="0"/>
              <a:t>, </a:t>
            </a:r>
            <a:r>
              <a:rPr lang="en-US" dirty="0" err="1"/>
              <a:t>ScrollViewer</a:t>
            </a:r>
            <a:endParaRPr lang="en-US" dirty="0"/>
          </a:p>
          <a:p>
            <a:r>
              <a:rPr lang="en-US" dirty="0" err="1"/>
              <a:t>CheckBox</a:t>
            </a:r>
            <a:r>
              <a:rPr lang="en-US" dirty="0"/>
              <a:t>, </a:t>
            </a:r>
            <a:r>
              <a:rPr lang="en-US" dirty="0" err="1"/>
              <a:t>ComboBox</a:t>
            </a:r>
            <a:r>
              <a:rPr lang="en-US" dirty="0"/>
              <a:t>, </a:t>
            </a:r>
            <a:r>
              <a:rPr lang="en-US" dirty="0" err="1"/>
              <a:t>RadioButton</a:t>
            </a:r>
            <a:r>
              <a:rPr lang="en-US" dirty="0"/>
              <a:t>, </a:t>
            </a:r>
            <a:r>
              <a:rPr lang="en-US" dirty="0" err="1"/>
              <a:t>ScrollBar</a:t>
            </a:r>
            <a:r>
              <a:rPr lang="en-US" dirty="0"/>
              <a:t>, Slider, </a:t>
            </a:r>
            <a:r>
              <a:rPr lang="en-US" dirty="0" err="1"/>
              <a:t>TabControl</a:t>
            </a:r>
            <a:r>
              <a:rPr lang="en-US" dirty="0"/>
              <a:t>, </a:t>
            </a:r>
            <a:r>
              <a:rPr lang="en-US" dirty="0" err="1"/>
              <a:t>GridSplitter</a:t>
            </a:r>
            <a:endParaRPr lang="en-US" dirty="0"/>
          </a:p>
          <a:p>
            <a:r>
              <a:rPr lang="en-US" dirty="0"/>
              <a:t>Rectangle, Ellipse, Line, Polygon, (Pen, Pencil, Fill), etc.</a:t>
            </a:r>
          </a:p>
          <a:p>
            <a:endParaRPr lang="ru-RU"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ru-RU"/>
              <a:t>Данные</a:t>
            </a:r>
          </a:p>
        </p:txBody>
      </p:sp>
      <p:sp>
        <p:nvSpPr>
          <p:cNvPr id="12291" name="Rectangle 3"/>
          <p:cNvSpPr>
            <a:spLocks noGrp="1" noChangeArrowheads="1"/>
          </p:cNvSpPr>
          <p:nvPr>
            <p:ph type="body" idx="1"/>
          </p:nvPr>
        </p:nvSpPr>
        <p:spPr/>
        <p:txBody>
          <a:bodyPr/>
          <a:lstStyle/>
          <a:p>
            <a:r>
              <a:rPr lang="ru-RU"/>
              <a:t>Привязка данных (</a:t>
            </a:r>
            <a:r>
              <a:rPr lang="en-US"/>
              <a:t>Binding)</a:t>
            </a:r>
            <a:r>
              <a:rPr lang="ru-RU"/>
              <a:t>, направление связывания</a:t>
            </a:r>
            <a:endParaRPr lang="en-US"/>
          </a:p>
          <a:p>
            <a:r>
              <a:rPr lang="ru-RU"/>
              <a:t>Установление связи с объектами </a:t>
            </a:r>
            <a:r>
              <a:rPr lang="en-US"/>
              <a:t>CLR, ADO.NET </a:t>
            </a:r>
            <a:r>
              <a:rPr lang="ru-RU"/>
              <a:t>и </a:t>
            </a:r>
            <a:r>
              <a:rPr lang="en-US"/>
              <a:t>XML</a:t>
            </a:r>
            <a:endParaRPr lang="ru-RU"/>
          </a:p>
          <a:p>
            <a:r>
              <a:rPr lang="ru-RU"/>
              <a:t>Перетаскивание (</a:t>
            </a:r>
            <a:r>
              <a:rPr lang="en-US"/>
              <a:t>drag and drop)</a:t>
            </a:r>
          </a:p>
          <a:p>
            <a:endParaRPr lang="en-US"/>
          </a:p>
          <a:p>
            <a:endParaRPr lang="ru-RU"/>
          </a:p>
          <a:p>
            <a:endParaRPr lang="ru-RU"/>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ru-RU"/>
              <a:t>Документы</a:t>
            </a:r>
          </a:p>
        </p:txBody>
      </p:sp>
      <p:sp>
        <p:nvSpPr>
          <p:cNvPr id="13315" name="Rectangle 3"/>
          <p:cNvSpPr>
            <a:spLocks noGrp="1" noChangeArrowheads="1"/>
          </p:cNvSpPr>
          <p:nvPr>
            <p:ph type="body" idx="1"/>
          </p:nvPr>
        </p:nvSpPr>
        <p:spPr/>
        <p:txBody>
          <a:bodyPr/>
          <a:lstStyle/>
          <a:p>
            <a:r>
              <a:rPr lang="ru-RU" sz="2800"/>
              <a:t>Типы документов: документы нефиксированного формата и документы фиксированного формата</a:t>
            </a:r>
          </a:p>
          <a:p>
            <a:r>
              <a:rPr lang="ru-RU" sz="2800"/>
              <a:t>Элементы управления документом и разметка текста (DocumentViewer</a:t>
            </a:r>
            <a:r>
              <a:rPr lang="en-US" sz="2800"/>
              <a:t>, FlowDocument…</a:t>
            </a:r>
            <a:r>
              <a:rPr lang="ru-RU" sz="2800"/>
              <a:t> )</a:t>
            </a:r>
            <a:endParaRPr lang="en-US" sz="2800"/>
          </a:p>
          <a:p>
            <a:r>
              <a:rPr lang="ru-RU" sz="2800"/>
              <a:t>Упаковка документа (</a:t>
            </a:r>
            <a:r>
              <a:rPr lang="en-US" sz="2800"/>
              <a:t>ZipPackage)</a:t>
            </a:r>
          </a:p>
          <a:p>
            <a:r>
              <a:rPr lang="ru-RU" sz="2800"/>
              <a:t>Документы XPS (XML Paper Specification) </a:t>
            </a:r>
          </a:p>
          <a:p>
            <a:r>
              <a:rPr lang="ru-RU" sz="2800"/>
              <a:t>«Клейкие» заметки</a:t>
            </a:r>
          </a:p>
          <a:p>
            <a:endParaRPr lang="ru-RU" sz="28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88640"/>
            <a:ext cx="8229600" cy="1008112"/>
          </a:xfrm>
        </p:spPr>
        <p:txBody>
          <a:bodyPr>
            <a:normAutofit fontScale="90000"/>
          </a:bodyPr>
          <a:lstStyle/>
          <a:p>
            <a:r>
              <a:rPr lang="ru-RU" sz="3200" dirty="0" smtClean="0"/>
              <a:t>Классическая трехзвенная клиент-серверная (сервисная) архитектура</a:t>
            </a:r>
            <a:endParaRPr lang="ru-RU" sz="3200" dirty="0"/>
          </a:p>
        </p:txBody>
      </p:sp>
      <p:sp>
        <p:nvSpPr>
          <p:cNvPr id="4" name="Блок-схема: магнитный диск 3"/>
          <p:cNvSpPr/>
          <p:nvPr/>
        </p:nvSpPr>
        <p:spPr>
          <a:xfrm>
            <a:off x="6588224" y="1628800"/>
            <a:ext cx="1440160" cy="122413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БД</a:t>
            </a:r>
            <a:endParaRPr lang="ru-RU" dirty="0"/>
          </a:p>
        </p:txBody>
      </p:sp>
      <p:sp>
        <p:nvSpPr>
          <p:cNvPr id="5" name="Прямоугольник 4"/>
          <p:cNvSpPr/>
          <p:nvPr/>
        </p:nvSpPr>
        <p:spPr>
          <a:xfrm>
            <a:off x="3419872" y="1484784"/>
            <a:ext cx="1512168"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логика</a:t>
            </a:r>
            <a:endParaRPr lang="ru-RU" dirty="0"/>
          </a:p>
        </p:txBody>
      </p:sp>
      <p:cxnSp>
        <p:nvCxnSpPr>
          <p:cNvPr id="6" name="Прямая со стрелкой 5"/>
          <p:cNvCxnSpPr>
            <a:stCxn id="5" idx="3"/>
          </p:cNvCxnSpPr>
          <p:nvPr/>
        </p:nvCxnSpPr>
        <p:spPr>
          <a:xfrm>
            <a:off x="4932040" y="2204864"/>
            <a:ext cx="1656184"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grpSp>
        <p:nvGrpSpPr>
          <p:cNvPr id="7" name="Группа 6"/>
          <p:cNvGrpSpPr/>
          <p:nvPr/>
        </p:nvGrpSpPr>
        <p:grpSpPr>
          <a:xfrm>
            <a:off x="755576" y="1412776"/>
            <a:ext cx="1296144" cy="1440160"/>
            <a:chOff x="611560" y="4437112"/>
            <a:chExt cx="1296144" cy="1440160"/>
          </a:xfrm>
        </p:grpSpPr>
        <p:sp>
          <p:nvSpPr>
            <p:cNvPr id="8" name="Скругленный прямоугольник 7"/>
            <p:cNvSpPr/>
            <p:nvPr/>
          </p:nvSpPr>
          <p:spPr>
            <a:xfrm>
              <a:off x="683568" y="4437112"/>
              <a:ext cx="1224136" cy="108012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9" name="Параллелограмм 8"/>
            <p:cNvSpPr/>
            <p:nvPr/>
          </p:nvSpPr>
          <p:spPr>
            <a:xfrm>
              <a:off x="611560" y="5517232"/>
              <a:ext cx="1224136" cy="360040"/>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grpSp>
      <p:cxnSp>
        <p:nvCxnSpPr>
          <p:cNvPr id="10" name="Прямая со стрелкой 9"/>
          <p:cNvCxnSpPr/>
          <p:nvPr/>
        </p:nvCxnSpPr>
        <p:spPr>
          <a:xfrm>
            <a:off x="2051720" y="2204864"/>
            <a:ext cx="1368152"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5292080" y="1844824"/>
            <a:ext cx="1080120" cy="369332"/>
          </a:xfrm>
          <a:prstGeom prst="rect">
            <a:avLst/>
          </a:prstGeom>
          <a:noFill/>
        </p:spPr>
        <p:txBody>
          <a:bodyPr wrap="square" rtlCol="0">
            <a:spAutoFit/>
          </a:bodyPr>
          <a:lstStyle/>
          <a:p>
            <a:r>
              <a:rPr lang="en-US" dirty="0" smtClean="0"/>
              <a:t>SQL</a:t>
            </a:r>
            <a:endParaRPr lang="ru-RU" dirty="0"/>
          </a:p>
        </p:txBody>
      </p:sp>
      <p:sp>
        <p:nvSpPr>
          <p:cNvPr id="12" name="TextBox 11"/>
          <p:cNvSpPr txBox="1"/>
          <p:nvPr/>
        </p:nvSpPr>
        <p:spPr>
          <a:xfrm>
            <a:off x="2267744" y="1916832"/>
            <a:ext cx="936104" cy="369332"/>
          </a:xfrm>
          <a:prstGeom prst="rect">
            <a:avLst/>
          </a:prstGeom>
          <a:noFill/>
        </p:spPr>
        <p:txBody>
          <a:bodyPr wrap="square" rtlCol="0">
            <a:spAutoFit/>
          </a:bodyPr>
          <a:lstStyle/>
          <a:p>
            <a:r>
              <a:rPr lang="en-US" dirty="0" smtClean="0"/>
              <a:t>P</a:t>
            </a:r>
            <a:endParaRPr lang="ru-RU" dirty="0"/>
          </a:p>
        </p:txBody>
      </p:sp>
      <p:sp>
        <p:nvSpPr>
          <p:cNvPr id="13" name="TextBox 12"/>
          <p:cNvSpPr txBox="1"/>
          <p:nvPr/>
        </p:nvSpPr>
        <p:spPr>
          <a:xfrm>
            <a:off x="683568" y="3356992"/>
            <a:ext cx="7704856" cy="2031325"/>
          </a:xfrm>
          <a:prstGeom prst="rect">
            <a:avLst/>
          </a:prstGeom>
          <a:noFill/>
        </p:spPr>
        <p:txBody>
          <a:bodyPr wrap="square" rtlCol="0">
            <a:spAutoFit/>
          </a:bodyPr>
          <a:lstStyle/>
          <a:p>
            <a:r>
              <a:rPr lang="ru-RU" dirty="0" smtClean="0"/>
              <a:t>Классические терминальные протоколы </a:t>
            </a:r>
            <a:r>
              <a:rPr lang="en-US" dirty="0" smtClean="0"/>
              <a:t>Telnet, FTP</a:t>
            </a:r>
          </a:p>
          <a:p>
            <a:r>
              <a:rPr lang="ru-RU" dirty="0" smtClean="0"/>
              <a:t>Тонкий и толстый (умный) клиент</a:t>
            </a:r>
          </a:p>
          <a:p>
            <a:r>
              <a:rPr lang="ru-RU" dirty="0" smtClean="0"/>
              <a:t>Универсальный клиент </a:t>
            </a:r>
            <a:r>
              <a:rPr lang="en-US" dirty="0" smtClean="0"/>
              <a:t>– </a:t>
            </a:r>
            <a:r>
              <a:rPr lang="ru-RU" dirty="0" smtClean="0"/>
              <a:t>браузер, протокол </a:t>
            </a:r>
            <a:r>
              <a:rPr lang="en-US" dirty="0" smtClean="0"/>
              <a:t>HTML</a:t>
            </a:r>
          </a:p>
          <a:p>
            <a:endParaRPr lang="en-US" dirty="0" smtClean="0"/>
          </a:p>
          <a:p>
            <a:r>
              <a:rPr lang="ru-RU" dirty="0" smtClean="0"/>
              <a:t>Сохранены все преимущества клиент-серверной архитектуры</a:t>
            </a:r>
          </a:p>
          <a:p>
            <a:r>
              <a:rPr lang="ru-RU" dirty="0" smtClean="0"/>
              <a:t>Дополнительное преимущество: устойчивость к вирусам</a:t>
            </a:r>
          </a:p>
          <a:p>
            <a:endParaRPr lang="ru-RU"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468313" y="260350"/>
            <a:ext cx="8229600" cy="892175"/>
          </a:xfrm>
        </p:spPr>
        <p:txBody>
          <a:bodyPr/>
          <a:lstStyle/>
          <a:p>
            <a:r>
              <a:rPr lang="ru-RU"/>
              <a:t>А еще есть типографская разметка…</a:t>
            </a:r>
          </a:p>
        </p:txBody>
      </p:sp>
      <p:pic>
        <p:nvPicPr>
          <p:cNvPr id="14341" name="Picture 5" descr="Текст со сглаживанием ClearType по оси Y"/>
          <p:cNvPicPr>
            <a:picLocks noChangeAspect="1" noChangeArrowheads="1"/>
          </p:cNvPicPr>
          <p:nvPr/>
        </p:nvPicPr>
        <p:blipFill>
          <a:blip r:embed="rId2" cstate="print"/>
          <a:srcRect/>
          <a:stretch>
            <a:fillRect/>
          </a:stretch>
        </p:blipFill>
        <p:spPr bwMode="auto">
          <a:xfrm>
            <a:off x="250825" y="1125538"/>
            <a:ext cx="4033838" cy="1420812"/>
          </a:xfrm>
          <a:prstGeom prst="rect">
            <a:avLst/>
          </a:prstGeom>
          <a:noFill/>
        </p:spPr>
      </p:pic>
      <p:pic>
        <p:nvPicPr>
          <p:cNvPr id="14343" name="Picture 7" descr="Текст, использующий верхние и нижние индексы OpenType"/>
          <p:cNvPicPr>
            <a:picLocks noChangeAspect="1" noChangeArrowheads="1"/>
          </p:cNvPicPr>
          <p:nvPr/>
        </p:nvPicPr>
        <p:blipFill>
          <a:blip r:embed="rId3" cstate="print"/>
          <a:srcRect/>
          <a:stretch>
            <a:fillRect/>
          </a:stretch>
        </p:blipFill>
        <p:spPr bwMode="auto">
          <a:xfrm>
            <a:off x="179388" y="2852738"/>
            <a:ext cx="3816350" cy="1968500"/>
          </a:xfrm>
          <a:prstGeom prst="rect">
            <a:avLst/>
          </a:prstGeom>
          <a:noFill/>
        </p:spPr>
      </p:pic>
      <p:pic>
        <p:nvPicPr>
          <p:cNvPr id="14345" name="Picture 9" descr="Текст, использующий избирательные лигатуры OpenType"/>
          <p:cNvPicPr>
            <a:picLocks noChangeAspect="1" noChangeArrowheads="1"/>
          </p:cNvPicPr>
          <p:nvPr/>
        </p:nvPicPr>
        <p:blipFill>
          <a:blip r:embed="rId4" cstate="print"/>
          <a:srcRect/>
          <a:stretch>
            <a:fillRect/>
          </a:stretch>
        </p:blipFill>
        <p:spPr bwMode="auto">
          <a:xfrm>
            <a:off x="323850" y="5661025"/>
            <a:ext cx="4248150" cy="612775"/>
          </a:xfrm>
          <a:prstGeom prst="rect">
            <a:avLst/>
          </a:prstGeom>
          <a:noFill/>
        </p:spPr>
      </p:pic>
      <p:pic>
        <p:nvPicPr>
          <p:cNvPr id="14347" name="Picture 11" descr="Схема измерений глифа"/>
          <p:cNvPicPr>
            <a:picLocks noChangeAspect="1" noChangeArrowheads="1"/>
          </p:cNvPicPr>
          <p:nvPr/>
        </p:nvPicPr>
        <p:blipFill>
          <a:blip r:embed="rId5" cstate="print"/>
          <a:srcRect/>
          <a:stretch>
            <a:fillRect/>
          </a:stretch>
        </p:blipFill>
        <p:spPr bwMode="auto">
          <a:xfrm>
            <a:off x="4643438" y="2276475"/>
            <a:ext cx="4229100" cy="3819525"/>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ru-RU" sz="4000"/>
              <a:t>Графика, анимация, мультимедиа</a:t>
            </a:r>
          </a:p>
        </p:txBody>
      </p:sp>
      <p:pic>
        <p:nvPicPr>
          <p:cNvPr id="15365" name="Picture 5" descr="Эллипсы и прямоугольники"/>
          <p:cNvPicPr>
            <a:picLocks noChangeAspect="1" noChangeArrowheads="1"/>
          </p:cNvPicPr>
          <p:nvPr/>
        </p:nvPicPr>
        <p:blipFill>
          <a:blip r:embed="rId2" cstate="print"/>
          <a:srcRect/>
          <a:stretch>
            <a:fillRect/>
          </a:stretch>
        </p:blipFill>
        <p:spPr bwMode="auto">
          <a:xfrm>
            <a:off x="468313" y="1773238"/>
            <a:ext cx="8064500" cy="3348037"/>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5" descr="Различные способы использования Path"/>
          <p:cNvPicPr>
            <a:picLocks noChangeAspect="1" noChangeArrowheads="1"/>
          </p:cNvPicPr>
          <p:nvPr/>
        </p:nvPicPr>
        <p:blipFill>
          <a:blip r:embed="rId2" cstate="print"/>
          <a:srcRect/>
          <a:stretch>
            <a:fillRect/>
          </a:stretch>
        </p:blipFill>
        <p:spPr bwMode="auto">
          <a:xfrm>
            <a:off x="468313" y="260350"/>
            <a:ext cx="7704137" cy="2590800"/>
          </a:xfrm>
          <a:prstGeom prst="rect">
            <a:avLst/>
          </a:prstGeom>
          <a:noFill/>
        </p:spPr>
      </p:pic>
      <p:pic>
        <p:nvPicPr>
          <p:cNvPr id="16391" name="Picture 7" descr="Иллюстрация различных кистей"/>
          <p:cNvPicPr>
            <a:picLocks noChangeAspect="1" noChangeArrowheads="1"/>
          </p:cNvPicPr>
          <p:nvPr/>
        </p:nvPicPr>
        <p:blipFill>
          <a:blip r:embed="rId3" cstate="print"/>
          <a:srcRect/>
          <a:stretch>
            <a:fillRect/>
          </a:stretch>
        </p:blipFill>
        <p:spPr bwMode="auto">
          <a:xfrm>
            <a:off x="2411413" y="3046413"/>
            <a:ext cx="6432550" cy="3622675"/>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Изображения анимированного куба"/>
          <p:cNvPicPr>
            <a:picLocks noChangeAspect="1" noChangeArrowheads="1"/>
          </p:cNvPicPr>
          <p:nvPr/>
        </p:nvPicPr>
        <p:blipFill>
          <a:blip r:embed="rId2" cstate="print"/>
          <a:srcRect/>
          <a:stretch>
            <a:fillRect/>
          </a:stretch>
        </p:blipFill>
        <p:spPr bwMode="auto">
          <a:xfrm>
            <a:off x="236538" y="2976563"/>
            <a:ext cx="8907462" cy="3881437"/>
          </a:xfrm>
          <a:prstGeom prst="rect">
            <a:avLst/>
          </a:prstGeom>
          <a:noFill/>
        </p:spPr>
      </p:pic>
      <p:pic>
        <p:nvPicPr>
          <p:cNvPr id="23555" name="Picture 3" descr="Снимок экрана примера Visual3D"/>
          <p:cNvPicPr>
            <a:picLocks noChangeAspect="1" noChangeArrowheads="1"/>
          </p:cNvPicPr>
          <p:nvPr/>
        </p:nvPicPr>
        <p:blipFill>
          <a:blip r:embed="rId3" cstate="print"/>
          <a:srcRect/>
          <a:stretch>
            <a:fillRect/>
          </a:stretch>
        </p:blipFill>
        <p:spPr bwMode="auto">
          <a:xfrm>
            <a:off x="3057525" y="0"/>
            <a:ext cx="6086475" cy="3333750"/>
          </a:xfrm>
          <a:prstGeom prst="rect">
            <a:avLst/>
          </a:prstGeom>
          <a:noFill/>
        </p:spPr>
      </p:pic>
      <p:pic>
        <p:nvPicPr>
          <p:cNvPr id="23559" name="Picture 7" descr="Поворот на 60 градусов по оси Х и У"/>
          <p:cNvPicPr>
            <a:picLocks noChangeAspect="1" noChangeArrowheads="1"/>
          </p:cNvPicPr>
          <p:nvPr/>
        </p:nvPicPr>
        <p:blipFill>
          <a:blip r:embed="rId4" cstate="print"/>
          <a:srcRect/>
          <a:stretch>
            <a:fillRect/>
          </a:stretch>
        </p:blipFill>
        <p:spPr bwMode="auto">
          <a:xfrm>
            <a:off x="0" y="620713"/>
            <a:ext cx="3059113" cy="2114550"/>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68313" y="0"/>
            <a:ext cx="8229600" cy="561975"/>
          </a:xfrm>
        </p:spPr>
        <p:txBody>
          <a:bodyPr>
            <a:normAutofit fontScale="90000"/>
          </a:bodyPr>
          <a:lstStyle/>
          <a:p>
            <a:r>
              <a:rPr lang="ru-RU" sz="3200"/>
              <a:t>	Инструменты: </a:t>
            </a:r>
            <a:r>
              <a:rPr lang="en-US" sz="3200"/>
              <a:t>Expression Blend</a:t>
            </a:r>
            <a:endParaRPr lang="ru-RU" sz="3200"/>
          </a:p>
        </p:txBody>
      </p:sp>
      <p:pic>
        <p:nvPicPr>
          <p:cNvPr id="17414" name="Picture 6"/>
          <p:cNvPicPr>
            <a:picLocks noChangeAspect="1" noChangeArrowheads="1"/>
          </p:cNvPicPr>
          <p:nvPr/>
        </p:nvPicPr>
        <p:blipFill>
          <a:blip r:embed="rId2" cstate="print"/>
          <a:srcRect/>
          <a:stretch>
            <a:fillRect/>
          </a:stretch>
        </p:blipFill>
        <p:spPr bwMode="auto">
          <a:xfrm>
            <a:off x="0" y="857250"/>
            <a:ext cx="9144000" cy="5797550"/>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6"/>
          <p:cNvSpPr>
            <a:spLocks noGrp="1" noChangeArrowheads="1"/>
          </p:cNvSpPr>
          <p:nvPr>
            <p:ph type="title"/>
          </p:nvPr>
        </p:nvSpPr>
        <p:spPr>
          <a:xfrm>
            <a:off x="539750" y="188913"/>
            <a:ext cx="8229600" cy="503783"/>
          </a:xfrm>
        </p:spPr>
        <p:txBody>
          <a:bodyPr>
            <a:normAutofit fontScale="90000"/>
          </a:bodyPr>
          <a:lstStyle/>
          <a:p>
            <a:r>
              <a:rPr lang="ru-RU" dirty="0"/>
              <a:t>Выводы</a:t>
            </a:r>
          </a:p>
        </p:txBody>
      </p:sp>
      <p:sp>
        <p:nvSpPr>
          <p:cNvPr id="18439" name="Rectangle 7"/>
          <p:cNvSpPr>
            <a:spLocks noGrp="1" noChangeArrowheads="1"/>
          </p:cNvSpPr>
          <p:nvPr>
            <p:ph type="body" idx="1"/>
          </p:nvPr>
        </p:nvSpPr>
        <p:spPr>
          <a:xfrm>
            <a:off x="539750" y="1268413"/>
            <a:ext cx="8229600" cy="3528739"/>
          </a:xfrm>
        </p:spPr>
        <p:txBody>
          <a:bodyPr>
            <a:normAutofit/>
          </a:bodyPr>
          <a:lstStyle/>
          <a:p>
            <a:r>
              <a:rPr lang="en-US" sz="2800" dirty="0"/>
              <a:t>XAML – </a:t>
            </a:r>
            <a:r>
              <a:rPr lang="ru-RU" sz="2800" dirty="0"/>
              <a:t>вместо </a:t>
            </a:r>
            <a:r>
              <a:rPr lang="en-US" sz="2800" dirty="0"/>
              <a:t>HTML, ASP, XSL </a:t>
            </a:r>
            <a:r>
              <a:rPr lang="en-US" sz="2800" dirty="0" err="1"/>
              <a:t>Fo</a:t>
            </a:r>
            <a:r>
              <a:rPr lang="en-US" sz="2800" dirty="0"/>
              <a:t>, XSD</a:t>
            </a:r>
          </a:p>
          <a:p>
            <a:r>
              <a:rPr lang="en-US" sz="2800" dirty="0"/>
              <a:t>XBAP – </a:t>
            </a:r>
            <a:r>
              <a:rPr lang="ru-RU" sz="2800" dirty="0"/>
              <a:t>вместо </a:t>
            </a:r>
            <a:r>
              <a:rPr lang="en-US" sz="2800" dirty="0"/>
              <a:t>JavaScript, AJAX, ASPX</a:t>
            </a:r>
          </a:p>
          <a:p>
            <a:r>
              <a:rPr lang="en-US" sz="2800" dirty="0"/>
              <a:t>WPF – </a:t>
            </a:r>
            <a:r>
              <a:rPr lang="ru-RU" sz="2800" dirty="0"/>
              <a:t>вместо части </a:t>
            </a:r>
            <a:r>
              <a:rPr lang="en-US" sz="2800" dirty="0"/>
              <a:t>Framework (Windows Forms, Drawing </a:t>
            </a:r>
            <a:r>
              <a:rPr lang="ru-RU" sz="2800" dirty="0"/>
              <a:t>и др.)</a:t>
            </a:r>
          </a:p>
          <a:p>
            <a:r>
              <a:rPr lang="en-US" sz="2800" dirty="0"/>
              <a:t>Expression Blend – </a:t>
            </a:r>
            <a:r>
              <a:rPr lang="ru-RU" sz="2800" dirty="0"/>
              <a:t>вместо </a:t>
            </a:r>
            <a:r>
              <a:rPr lang="en-US" sz="2800" dirty="0"/>
              <a:t>Macromedia Flash</a:t>
            </a:r>
          </a:p>
          <a:p>
            <a:r>
              <a:rPr lang="en-US" sz="2800" dirty="0"/>
              <a:t>XPS – </a:t>
            </a:r>
            <a:r>
              <a:rPr lang="ru-RU" sz="2800" dirty="0"/>
              <a:t>Вместо </a:t>
            </a:r>
            <a:r>
              <a:rPr lang="en-US" sz="2800" dirty="0"/>
              <a:t>Adobe PDF</a:t>
            </a:r>
          </a:p>
          <a:p>
            <a:r>
              <a:rPr lang="ru-RU" sz="2800" dirty="0"/>
              <a:t>И много других вместо</a:t>
            </a:r>
            <a:r>
              <a:rPr lang="ru-RU" sz="2800" dirty="0" smtClean="0"/>
              <a:t>…</a:t>
            </a:r>
            <a:endParaRPr lang="en-US" sz="2800" dirty="0" smtClean="0"/>
          </a:p>
          <a:p>
            <a:pPr>
              <a:buNone/>
            </a:pPr>
            <a:endParaRPr lang="en-US" sz="2800" dirty="0" smtClean="0"/>
          </a:p>
        </p:txBody>
      </p:sp>
      <p:sp>
        <p:nvSpPr>
          <p:cNvPr id="4" name="TextBox 3"/>
          <p:cNvSpPr txBox="1"/>
          <p:nvPr/>
        </p:nvSpPr>
        <p:spPr>
          <a:xfrm>
            <a:off x="539552" y="5013176"/>
            <a:ext cx="8280920" cy="923330"/>
          </a:xfrm>
          <a:prstGeom prst="rect">
            <a:avLst/>
          </a:prstGeom>
          <a:noFill/>
        </p:spPr>
        <p:txBody>
          <a:bodyPr wrap="square" rtlCol="0">
            <a:spAutoFit/>
          </a:bodyPr>
          <a:lstStyle/>
          <a:p>
            <a:r>
              <a:rPr lang="ru-RU" dirty="0" smtClean="0"/>
              <a:t>Но…</a:t>
            </a:r>
          </a:p>
          <a:p>
            <a:r>
              <a:rPr lang="ru-RU" dirty="0" smtClean="0"/>
              <a:t>В качестве платформы для клиент-серверных построений, </a:t>
            </a:r>
            <a:r>
              <a:rPr lang="en-US" dirty="0" smtClean="0"/>
              <a:t>XAML/WPF </a:t>
            </a:r>
            <a:r>
              <a:rPr lang="ru-RU" dirty="0" smtClean="0"/>
              <a:t>«не пошел». В настоящее время, решения </a:t>
            </a:r>
            <a:r>
              <a:rPr lang="en-US" dirty="0" smtClean="0"/>
              <a:t>Silverlight </a:t>
            </a:r>
            <a:r>
              <a:rPr lang="ru-RU" dirty="0" smtClean="0"/>
              <a:t>уже не поддерживаются браузерами.</a:t>
            </a:r>
            <a:endParaRPr lang="ru-RU"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576064"/>
          </a:xfrm>
        </p:spPr>
        <p:txBody>
          <a:bodyPr>
            <a:noAutofit/>
          </a:bodyPr>
          <a:lstStyle/>
          <a:p>
            <a:r>
              <a:rPr lang="ru-RU" sz="3600" dirty="0" smtClean="0"/>
              <a:t>Лекция 8. Облачные инфраструктуры</a:t>
            </a:r>
            <a:endParaRPr lang="ru-RU" sz="3600" dirty="0"/>
          </a:p>
        </p:txBody>
      </p:sp>
      <p:sp>
        <p:nvSpPr>
          <p:cNvPr id="4" name="TextBox 3"/>
          <p:cNvSpPr txBox="1"/>
          <p:nvPr/>
        </p:nvSpPr>
        <p:spPr>
          <a:xfrm>
            <a:off x="467544" y="1052736"/>
            <a:ext cx="8280920" cy="3416320"/>
          </a:xfrm>
          <a:prstGeom prst="rect">
            <a:avLst/>
          </a:prstGeom>
          <a:noFill/>
        </p:spPr>
        <p:txBody>
          <a:bodyPr wrap="square" rtlCol="0">
            <a:spAutoFit/>
          </a:bodyPr>
          <a:lstStyle/>
          <a:p>
            <a:r>
              <a:rPr lang="ru-RU" dirty="0" smtClean="0"/>
              <a:t>Определение, для чего</a:t>
            </a:r>
          </a:p>
          <a:p>
            <a:endParaRPr lang="ru-RU" dirty="0" smtClean="0"/>
          </a:p>
          <a:p>
            <a:endParaRPr lang="ru-RU" dirty="0" smtClean="0"/>
          </a:p>
          <a:p>
            <a:endParaRPr lang="ru-RU" dirty="0" smtClean="0"/>
          </a:p>
          <a:p>
            <a:r>
              <a:rPr lang="ru-RU" dirty="0" smtClean="0"/>
              <a:t>Поставщики услуг:</a:t>
            </a:r>
          </a:p>
          <a:p>
            <a:r>
              <a:rPr lang="en-US" dirty="0" smtClean="0"/>
              <a:t>AWS – Amazon Web Services</a:t>
            </a:r>
          </a:p>
          <a:p>
            <a:r>
              <a:rPr lang="en-US" dirty="0" smtClean="0"/>
              <a:t>Azure (Microsoft)</a:t>
            </a:r>
          </a:p>
          <a:p>
            <a:r>
              <a:rPr lang="en-US" dirty="0" smtClean="0"/>
              <a:t>Google Cloud Platform</a:t>
            </a:r>
          </a:p>
          <a:p>
            <a:endParaRPr lang="en-US" dirty="0" smtClean="0"/>
          </a:p>
          <a:p>
            <a:r>
              <a:rPr lang="ru-RU" dirty="0" smtClean="0"/>
              <a:t>Поставщики решений (</a:t>
            </a:r>
            <a:r>
              <a:rPr lang="en-US" dirty="0" smtClean="0"/>
              <a:t>Open Source Solutions</a:t>
            </a:r>
            <a:r>
              <a:rPr lang="ru-RU" dirty="0" smtClean="0"/>
              <a:t>):</a:t>
            </a:r>
          </a:p>
          <a:p>
            <a:r>
              <a:rPr lang="en-US" dirty="0" smtClean="0"/>
              <a:t>Apache Software Foundation </a:t>
            </a:r>
          </a:p>
          <a:p>
            <a:endParaRPr lang="ru-RU"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490066"/>
          </a:xfrm>
        </p:spPr>
        <p:txBody>
          <a:bodyPr>
            <a:noAutofit/>
          </a:bodyPr>
          <a:lstStyle/>
          <a:p>
            <a:r>
              <a:rPr lang="en-US" sz="3600" dirty="0" smtClean="0"/>
              <a:t>AWS – Amazon Web Services</a:t>
            </a:r>
            <a:endParaRPr lang="ru-RU" sz="3600" dirty="0"/>
          </a:p>
        </p:txBody>
      </p:sp>
      <p:sp>
        <p:nvSpPr>
          <p:cNvPr id="4" name="TextBox 3"/>
          <p:cNvSpPr txBox="1"/>
          <p:nvPr/>
        </p:nvSpPr>
        <p:spPr>
          <a:xfrm>
            <a:off x="611560" y="980728"/>
            <a:ext cx="7992888" cy="3970318"/>
          </a:xfrm>
          <a:prstGeom prst="rect">
            <a:avLst/>
          </a:prstGeom>
          <a:noFill/>
        </p:spPr>
        <p:txBody>
          <a:bodyPr wrap="square" rtlCol="0">
            <a:spAutoFit/>
          </a:bodyPr>
          <a:lstStyle/>
          <a:p>
            <a:r>
              <a:rPr lang="en-US" dirty="0" smtClean="0">
                <a:hlinkClick r:id="rId2"/>
              </a:rPr>
              <a:t>Amazon EC2 </a:t>
            </a:r>
            <a:r>
              <a:rPr lang="ru-RU" dirty="0" smtClean="0">
                <a:hlinkClick r:id="rId2"/>
              </a:rPr>
              <a:t>Виртуальные серверы в облаке</a:t>
            </a:r>
            <a:endParaRPr lang="ru-RU" dirty="0" smtClean="0"/>
          </a:p>
          <a:p>
            <a:r>
              <a:rPr lang="en-US" dirty="0" smtClean="0">
                <a:hlinkClick r:id="rId3"/>
              </a:rPr>
              <a:t>Amazon Simple Storage Service (S3) </a:t>
            </a:r>
            <a:r>
              <a:rPr lang="ru-RU" dirty="0" smtClean="0">
                <a:hlinkClick r:id="rId3"/>
              </a:rPr>
              <a:t>Масштабируемое хранилище данных в облаке</a:t>
            </a:r>
            <a:endParaRPr lang="ru-RU" dirty="0" smtClean="0"/>
          </a:p>
          <a:p>
            <a:r>
              <a:rPr lang="en-US" dirty="0" smtClean="0">
                <a:hlinkClick r:id="rId4"/>
              </a:rPr>
              <a:t>Amazon Aurora </a:t>
            </a:r>
            <a:r>
              <a:rPr lang="ru-RU" dirty="0" smtClean="0">
                <a:hlinkClick r:id="rId4"/>
              </a:rPr>
              <a:t>Управляемая реляционная база данных с высокой производительностью</a:t>
            </a:r>
            <a:endParaRPr lang="ru-RU" dirty="0" smtClean="0"/>
          </a:p>
          <a:p>
            <a:r>
              <a:rPr lang="en-US" dirty="0" smtClean="0">
                <a:hlinkClick r:id="rId5"/>
              </a:rPr>
              <a:t>Amazon </a:t>
            </a:r>
            <a:r>
              <a:rPr lang="en-US" dirty="0" err="1" smtClean="0">
                <a:hlinkClick r:id="rId5"/>
              </a:rPr>
              <a:t>DynamoDB</a:t>
            </a:r>
            <a:r>
              <a:rPr lang="en-US" dirty="0" smtClean="0">
                <a:hlinkClick r:id="rId5"/>
              </a:rPr>
              <a:t> </a:t>
            </a:r>
            <a:r>
              <a:rPr lang="ru-RU" dirty="0" smtClean="0">
                <a:hlinkClick r:id="rId5"/>
              </a:rPr>
              <a:t>Управляемая база данных </a:t>
            </a:r>
            <a:r>
              <a:rPr lang="en-US" dirty="0" err="1" smtClean="0">
                <a:hlinkClick r:id="rId5"/>
              </a:rPr>
              <a:t>NoSQL</a:t>
            </a:r>
            <a:endParaRPr lang="en-US" dirty="0" smtClean="0"/>
          </a:p>
          <a:p>
            <a:r>
              <a:rPr lang="en-US" dirty="0" smtClean="0">
                <a:hlinkClick r:id="rId6"/>
              </a:rPr>
              <a:t>Amazon RDS </a:t>
            </a:r>
            <a:r>
              <a:rPr lang="ru-RU" dirty="0" smtClean="0">
                <a:hlinkClick r:id="rId6"/>
              </a:rPr>
              <a:t>Управляемый сервис реляционных БД для </a:t>
            </a:r>
            <a:r>
              <a:rPr lang="en-US" dirty="0" err="1" smtClean="0">
                <a:hlinkClick r:id="rId6"/>
              </a:rPr>
              <a:t>MySQL</a:t>
            </a:r>
            <a:r>
              <a:rPr lang="en-US" dirty="0" smtClean="0">
                <a:hlinkClick r:id="rId6"/>
              </a:rPr>
              <a:t>, </a:t>
            </a:r>
            <a:r>
              <a:rPr lang="en-US" dirty="0" err="1" smtClean="0">
                <a:hlinkClick r:id="rId6"/>
              </a:rPr>
              <a:t>PostgreSQL</a:t>
            </a:r>
            <a:r>
              <a:rPr lang="en-US" dirty="0" smtClean="0">
                <a:hlinkClick r:id="rId6"/>
              </a:rPr>
              <a:t>, Oracle, SQL Server </a:t>
            </a:r>
            <a:r>
              <a:rPr lang="ru-RU" dirty="0" smtClean="0">
                <a:hlinkClick r:id="rId6"/>
              </a:rPr>
              <a:t>и </a:t>
            </a:r>
            <a:r>
              <a:rPr lang="en-US" dirty="0" err="1" smtClean="0">
                <a:hlinkClick r:id="rId6"/>
              </a:rPr>
              <a:t>MariaDB</a:t>
            </a:r>
            <a:endParaRPr lang="en-US" dirty="0" smtClean="0"/>
          </a:p>
          <a:p>
            <a:r>
              <a:rPr lang="en-US" dirty="0" smtClean="0">
                <a:hlinkClick r:id="rId7"/>
              </a:rPr>
              <a:t>AWS Lambda </a:t>
            </a:r>
            <a:r>
              <a:rPr lang="ru-RU" dirty="0" smtClean="0">
                <a:hlinkClick r:id="rId7"/>
              </a:rPr>
              <a:t>Запуск программного кода без забот о серверах</a:t>
            </a:r>
            <a:endParaRPr lang="ru-RU" dirty="0" smtClean="0"/>
          </a:p>
          <a:p>
            <a:r>
              <a:rPr lang="en-US" dirty="0" smtClean="0">
                <a:hlinkClick r:id="rId8"/>
              </a:rPr>
              <a:t>Amazon VPC </a:t>
            </a:r>
            <a:r>
              <a:rPr lang="ru-RU" dirty="0" smtClean="0">
                <a:hlinkClick r:id="rId8"/>
              </a:rPr>
              <a:t>Изолированные облачные ресурсы</a:t>
            </a:r>
            <a:endParaRPr lang="ru-RU" dirty="0" smtClean="0"/>
          </a:p>
          <a:p>
            <a:r>
              <a:rPr lang="en-US" dirty="0" smtClean="0">
                <a:hlinkClick r:id="rId9"/>
              </a:rPr>
              <a:t>Amazon </a:t>
            </a:r>
            <a:r>
              <a:rPr lang="en-US" dirty="0" err="1" smtClean="0">
                <a:hlinkClick r:id="rId9"/>
              </a:rPr>
              <a:t>Lightsail</a:t>
            </a:r>
            <a:r>
              <a:rPr lang="en-US" dirty="0" smtClean="0">
                <a:hlinkClick r:id="rId9"/>
              </a:rPr>
              <a:t> </a:t>
            </a:r>
            <a:r>
              <a:rPr lang="ru-RU" dirty="0" smtClean="0">
                <a:hlinkClick r:id="rId9"/>
              </a:rPr>
              <a:t>Запуск частных виртуальных серверов и управление ими</a:t>
            </a:r>
            <a:endParaRPr lang="ru-RU" dirty="0" smtClean="0"/>
          </a:p>
          <a:p>
            <a:r>
              <a:rPr lang="en-US" dirty="0" smtClean="0">
                <a:hlinkClick r:id="rId10"/>
              </a:rPr>
              <a:t>Amazon </a:t>
            </a:r>
            <a:r>
              <a:rPr lang="en-US" dirty="0" err="1" smtClean="0">
                <a:hlinkClick r:id="rId10"/>
              </a:rPr>
              <a:t>SageMake</a:t>
            </a:r>
            <a:r>
              <a:rPr lang="en-US" dirty="0" smtClean="0">
                <a:hlinkClick r:id="rId10"/>
              </a:rPr>
              <a:t> </a:t>
            </a:r>
            <a:r>
              <a:rPr lang="ru-RU" dirty="0" smtClean="0">
                <a:hlinkClick r:id="rId10"/>
              </a:rPr>
              <a:t>Создание, обучение и развертывание моделей машинного обучения в любом масштабе</a:t>
            </a:r>
            <a:endParaRPr lang="ru-RU" dirty="0" smtClean="0"/>
          </a:p>
          <a:p>
            <a:endParaRPr lang="ru-RU"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490066"/>
          </a:xfrm>
        </p:spPr>
        <p:txBody>
          <a:bodyPr>
            <a:noAutofit/>
          </a:bodyPr>
          <a:lstStyle/>
          <a:p>
            <a:r>
              <a:rPr lang="en-US" sz="3600" dirty="0" smtClean="0"/>
              <a:t>Amazon S3</a:t>
            </a:r>
            <a:endParaRPr lang="ru-RU" sz="3600" dirty="0"/>
          </a:p>
        </p:txBody>
      </p:sp>
      <p:sp>
        <p:nvSpPr>
          <p:cNvPr id="3" name="TextBox 2"/>
          <p:cNvSpPr txBox="1"/>
          <p:nvPr/>
        </p:nvSpPr>
        <p:spPr>
          <a:xfrm>
            <a:off x="395536" y="1052736"/>
            <a:ext cx="8352928" cy="3970318"/>
          </a:xfrm>
          <a:prstGeom prst="rect">
            <a:avLst/>
          </a:prstGeom>
          <a:noFill/>
        </p:spPr>
        <p:txBody>
          <a:bodyPr wrap="square" rtlCol="0">
            <a:spAutoFit/>
          </a:bodyPr>
          <a:lstStyle/>
          <a:p>
            <a:r>
              <a:rPr lang="ru-RU" dirty="0" err="1" smtClean="0"/>
              <a:t>Amazon</a:t>
            </a:r>
            <a:r>
              <a:rPr lang="ru-RU" dirty="0" smtClean="0"/>
              <a:t> </a:t>
            </a:r>
            <a:r>
              <a:rPr lang="ru-RU" dirty="0" err="1" smtClean="0"/>
              <a:t>Simple</a:t>
            </a:r>
            <a:r>
              <a:rPr lang="ru-RU" dirty="0" smtClean="0"/>
              <a:t> </a:t>
            </a:r>
            <a:r>
              <a:rPr lang="ru-RU" dirty="0" err="1" smtClean="0"/>
              <a:t>Storage</a:t>
            </a:r>
            <a:r>
              <a:rPr lang="ru-RU" dirty="0" smtClean="0"/>
              <a:t> </a:t>
            </a:r>
            <a:r>
              <a:rPr lang="ru-RU" dirty="0" err="1" smtClean="0"/>
              <a:t>Service</a:t>
            </a:r>
            <a:r>
              <a:rPr lang="ru-RU" dirty="0" smtClean="0"/>
              <a:t> (</a:t>
            </a:r>
            <a:r>
              <a:rPr lang="ru-RU" dirty="0" err="1" smtClean="0"/>
              <a:t>Amazon</a:t>
            </a:r>
            <a:r>
              <a:rPr lang="ru-RU" dirty="0" smtClean="0"/>
              <a:t> S3) – это сервис хранения объектов, предлагающий лучшие в отрасли показатели производительности, </a:t>
            </a:r>
            <a:r>
              <a:rPr lang="ru-RU" dirty="0" err="1" smtClean="0"/>
              <a:t>масштабируемости</a:t>
            </a:r>
            <a:r>
              <a:rPr lang="ru-RU" dirty="0" smtClean="0"/>
              <a:t>, доступности и безопасности данных. Это означает, что нашими клиентами могут быть компании любых размеров и из любых областей деятельности. Они могут использовать наш сервис для хранения и защиты любых объемов данных в различных ситуациях, например для обеспечения работы озер данных, сайтов, мобильных приложений, для резервного копирования и восстановления, архивации, корпоративных приложений, устройств </a:t>
            </a:r>
            <a:r>
              <a:rPr lang="ru-RU" dirty="0" err="1" smtClean="0"/>
              <a:t>IoT</a:t>
            </a:r>
            <a:r>
              <a:rPr lang="ru-RU" dirty="0" smtClean="0"/>
              <a:t> и анализа больших данных. </a:t>
            </a:r>
            <a:r>
              <a:rPr lang="ru-RU" dirty="0" err="1" smtClean="0"/>
              <a:t>Amazon</a:t>
            </a:r>
            <a:r>
              <a:rPr lang="ru-RU" dirty="0" smtClean="0"/>
              <a:t> S3 предлагает простые в использовании инструменты администрирования, которые позволяют организовать данные и точно настроить ограничения доступа в соответствии потребностями вашего бизнеса или законодательными требованиями. </a:t>
            </a:r>
            <a:r>
              <a:rPr lang="ru-RU" dirty="0" err="1" smtClean="0"/>
              <a:t>Amazon</a:t>
            </a:r>
            <a:r>
              <a:rPr lang="ru-RU" dirty="0" smtClean="0"/>
              <a:t> S3 обеспечивает надежность 99,999999999 % (здесь 11 девяток) и хранит данные миллионов приложений в интересах компаний со всего мира.</a:t>
            </a:r>
            <a:endParaRPr lang="ru-RU"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404664"/>
            <a:ext cx="8424936" cy="6124754"/>
          </a:xfrm>
          <a:prstGeom prst="rect">
            <a:avLst/>
          </a:prstGeom>
          <a:noFill/>
        </p:spPr>
        <p:txBody>
          <a:bodyPr wrap="square" rtlCol="0">
            <a:spAutoFit/>
          </a:bodyPr>
          <a:lstStyle/>
          <a:p>
            <a:r>
              <a:rPr lang="en-US" sz="1400" b="1" dirty="0" smtClean="0"/>
              <a:t>Buckets</a:t>
            </a:r>
          </a:p>
          <a:p>
            <a:r>
              <a:rPr lang="en-US" sz="1400" dirty="0" smtClean="0"/>
              <a:t>A bucket is a container for objects stored in Amazon S3. Every object is contained in a bucket. For example, if the object named photos/puppy.jpg is stored in the awsexamplebucket1 bucket in the US West (Oregon) Region, then it is addressable using the URL https://awsexamplebucket1.s3.us-west-2.amazonaws.com/photos/puppy.jpg.</a:t>
            </a:r>
          </a:p>
          <a:p>
            <a:r>
              <a:rPr lang="en-US" sz="1400" dirty="0" smtClean="0"/>
              <a:t>Buckets serve several purposes:</a:t>
            </a:r>
          </a:p>
          <a:p>
            <a:r>
              <a:rPr lang="en-US" sz="1400" dirty="0" smtClean="0"/>
              <a:t>They organize the Amazon S3 namespace at the highest level.</a:t>
            </a:r>
          </a:p>
          <a:p>
            <a:r>
              <a:rPr lang="en-US" sz="1400" dirty="0" smtClean="0"/>
              <a:t>They identify the account responsible for storage and data transfer charges.</a:t>
            </a:r>
          </a:p>
          <a:p>
            <a:r>
              <a:rPr lang="en-US" sz="1400" dirty="0" smtClean="0"/>
              <a:t>They play a role in access control.</a:t>
            </a:r>
          </a:p>
          <a:p>
            <a:r>
              <a:rPr lang="en-US" sz="1400" dirty="0" smtClean="0"/>
              <a:t>They serve as the unit of aggregation for usage reporting.</a:t>
            </a:r>
          </a:p>
          <a:p>
            <a:r>
              <a:rPr lang="en-US" sz="1400" dirty="0" smtClean="0"/>
              <a:t>You can configure buckets so that they are created in a specific AWS Region. For more information, see </a:t>
            </a:r>
            <a:r>
              <a:rPr lang="en-US" sz="1400" dirty="0" smtClean="0">
                <a:hlinkClick r:id="rId2"/>
              </a:rPr>
              <a:t>Accessing a Bucket</a:t>
            </a:r>
            <a:r>
              <a:rPr lang="en-US" sz="1400" dirty="0" smtClean="0"/>
              <a:t>. You can also configure a bucket so that every time an object is added to it, Amazon S3 generates a unique version ID and assigns it to the object. For more information, see </a:t>
            </a:r>
            <a:r>
              <a:rPr lang="en-US" sz="1400" dirty="0" smtClean="0">
                <a:hlinkClick r:id="rId3"/>
              </a:rPr>
              <a:t>Using Versioning</a:t>
            </a:r>
            <a:r>
              <a:rPr lang="en-US" sz="1400" dirty="0" smtClean="0"/>
              <a:t>.</a:t>
            </a:r>
          </a:p>
          <a:p>
            <a:r>
              <a:rPr lang="en-US" sz="1400" dirty="0" smtClean="0"/>
              <a:t>For more information about buckets, see </a:t>
            </a:r>
            <a:r>
              <a:rPr lang="en-US" sz="1400" dirty="0" smtClean="0">
                <a:hlinkClick r:id="rId4"/>
              </a:rPr>
              <a:t>Buckets overview</a:t>
            </a:r>
            <a:r>
              <a:rPr lang="en-US" sz="1400" dirty="0" smtClean="0"/>
              <a:t>.</a:t>
            </a:r>
          </a:p>
          <a:p>
            <a:r>
              <a:rPr lang="en-US" sz="1400" b="1" dirty="0" smtClean="0"/>
              <a:t>Objects</a:t>
            </a:r>
          </a:p>
          <a:p>
            <a:r>
              <a:rPr lang="en-US" sz="1400" dirty="0" smtClean="0"/>
              <a:t>Objects are the fundamental entities stored in Amazon S3. Objects consist of object data and metadata. The data portion is opaque to Amazon S3. The metadata is a set of name-value pairs that describe the object. These include some default metadata, such as the date last modified, and standard HTTP metadata, such as Content-Type. You can also specify custom metadata at the time the object is stored.</a:t>
            </a:r>
          </a:p>
          <a:p>
            <a:r>
              <a:rPr lang="en-US" sz="1400" dirty="0" smtClean="0"/>
              <a:t>An object is uniquely identified within a bucket by a key (name) and a version ID. For more information, see </a:t>
            </a:r>
            <a:r>
              <a:rPr lang="en-US" sz="1400" dirty="0" smtClean="0">
                <a:hlinkClick r:id="rId5"/>
              </a:rPr>
              <a:t>Keys</a:t>
            </a:r>
            <a:r>
              <a:rPr lang="en-US" sz="1400" dirty="0" smtClean="0"/>
              <a:t> and </a:t>
            </a:r>
            <a:r>
              <a:rPr lang="en-US" sz="1400" dirty="0" smtClean="0">
                <a:hlinkClick r:id="rId3"/>
              </a:rPr>
              <a:t>Using Versioning</a:t>
            </a:r>
            <a:r>
              <a:rPr lang="en-US" sz="1400" dirty="0" smtClean="0"/>
              <a:t>.</a:t>
            </a:r>
          </a:p>
          <a:p>
            <a:r>
              <a:rPr lang="en-US" sz="1400" b="1" dirty="0" smtClean="0"/>
              <a:t>Keys</a:t>
            </a:r>
          </a:p>
          <a:p>
            <a:r>
              <a:rPr lang="en-US" sz="1400" dirty="0" smtClean="0"/>
              <a:t>A key is the unique identifier for an object within a bucket. Every object in a bucket has exactly one key. The combination of a bucket, key, and version ID uniquely identify each object. So you can think of Amazon S3 as a basic data map between "bucket + key + version" and the object itself. Every object in Amazon S3 can be uniquely addressed through the combination of the web service endpoint, bucket name, key, and optionally, a version. For example, in the URL https://doc.s3.amazonaws.com/2006-03-01/AmazonS3.wsdl, "doc" is the name of the bucket and "2006-03-01/AmazonS3.wsdl" is the key.</a:t>
            </a:r>
          </a:p>
          <a:p>
            <a:endParaRPr lang="ru-RU"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Лекция 2. Что такое протокол взаимодействия</a:t>
            </a:r>
            <a:endParaRPr lang="ru-RU" dirty="0"/>
          </a:p>
        </p:txBody>
      </p:sp>
      <p:cxnSp>
        <p:nvCxnSpPr>
          <p:cNvPr id="5" name="Прямая со стрелкой 4"/>
          <p:cNvCxnSpPr/>
          <p:nvPr/>
        </p:nvCxnSpPr>
        <p:spPr>
          <a:xfrm>
            <a:off x="3059832" y="1772816"/>
            <a:ext cx="72008" cy="453650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 name="Прямая со стрелкой 5"/>
          <p:cNvCxnSpPr/>
          <p:nvPr/>
        </p:nvCxnSpPr>
        <p:spPr>
          <a:xfrm>
            <a:off x="5796136" y="1772816"/>
            <a:ext cx="72008" cy="453650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 name="TextBox 6"/>
          <p:cNvSpPr txBox="1"/>
          <p:nvPr/>
        </p:nvSpPr>
        <p:spPr>
          <a:xfrm>
            <a:off x="2555776" y="6309320"/>
            <a:ext cx="1296144" cy="369332"/>
          </a:xfrm>
          <a:prstGeom prst="rect">
            <a:avLst/>
          </a:prstGeom>
          <a:noFill/>
        </p:spPr>
        <p:txBody>
          <a:bodyPr wrap="square" rtlCol="0">
            <a:spAutoFit/>
          </a:bodyPr>
          <a:lstStyle/>
          <a:p>
            <a:r>
              <a:rPr lang="ru-RU" dirty="0" smtClean="0"/>
              <a:t>Процесс 1</a:t>
            </a:r>
            <a:endParaRPr lang="ru-RU" dirty="0"/>
          </a:p>
        </p:txBody>
      </p:sp>
      <p:sp>
        <p:nvSpPr>
          <p:cNvPr id="8" name="TextBox 7"/>
          <p:cNvSpPr txBox="1"/>
          <p:nvPr/>
        </p:nvSpPr>
        <p:spPr>
          <a:xfrm>
            <a:off x="5220072" y="6381328"/>
            <a:ext cx="1296144" cy="369332"/>
          </a:xfrm>
          <a:prstGeom prst="rect">
            <a:avLst/>
          </a:prstGeom>
          <a:noFill/>
        </p:spPr>
        <p:txBody>
          <a:bodyPr wrap="square" rtlCol="0">
            <a:spAutoFit/>
          </a:bodyPr>
          <a:lstStyle/>
          <a:p>
            <a:r>
              <a:rPr lang="ru-RU" dirty="0" smtClean="0"/>
              <a:t>Процесс 2</a:t>
            </a:r>
            <a:endParaRPr lang="ru-RU" dirty="0"/>
          </a:p>
        </p:txBody>
      </p:sp>
      <p:cxnSp>
        <p:nvCxnSpPr>
          <p:cNvPr id="10" name="Прямая со стрелкой 9"/>
          <p:cNvCxnSpPr/>
          <p:nvPr/>
        </p:nvCxnSpPr>
        <p:spPr>
          <a:xfrm>
            <a:off x="3059832" y="2276872"/>
            <a:ext cx="2736304" cy="43204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1" name="Прямая со стрелкой 10"/>
          <p:cNvCxnSpPr/>
          <p:nvPr/>
        </p:nvCxnSpPr>
        <p:spPr>
          <a:xfrm flipH="1">
            <a:off x="3131840" y="2924944"/>
            <a:ext cx="2664296" cy="7920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 name="Прямая со стрелкой 15"/>
          <p:cNvCxnSpPr/>
          <p:nvPr/>
        </p:nvCxnSpPr>
        <p:spPr>
          <a:xfrm>
            <a:off x="3131840" y="4005064"/>
            <a:ext cx="2736304" cy="43204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7" name="Прямая со стрелкой 16"/>
          <p:cNvCxnSpPr/>
          <p:nvPr/>
        </p:nvCxnSpPr>
        <p:spPr>
          <a:xfrm flipH="1">
            <a:off x="3131840" y="4725144"/>
            <a:ext cx="2664296" cy="7920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8" name="TextBox 17"/>
          <p:cNvSpPr txBox="1"/>
          <p:nvPr/>
        </p:nvSpPr>
        <p:spPr>
          <a:xfrm>
            <a:off x="251520" y="1772816"/>
            <a:ext cx="2160240" cy="3970318"/>
          </a:xfrm>
          <a:prstGeom prst="rect">
            <a:avLst/>
          </a:prstGeom>
          <a:noFill/>
        </p:spPr>
        <p:txBody>
          <a:bodyPr wrap="square" rtlCol="0">
            <a:spAutoFit/>
          </a:bodyPr>
          <a:lstStyle/>
          <a:p>
            <a:r>
              <a:rPr lang="ru-RU" dirty="0" smtClean="0"/>
              <a:t>Посылаю байты</a:t>
            </a:r>
          </a:p>
          <a:p>
            <a:endParaRPr lang="ru-RU" dirty="0" smtClean="0"/>
          </a:p>
          <a:p>
            <a:endParaRPr lang="ru-RU" dirty="0" smtClean="0"/>
          </a:p>
          <a:p>
            <a:endParaRPr lang="ru-RU" dirty="0" smtClean="0"/>
          </a:p>
          <a:p>
            <a:endParaRPr lang="ru-RU" dirty="0" smtClean="0"/>
          </a:p>
          <a:p>
            <a:endParaRPr lang="ru-RU" dirty="0" smtClean="0"/>
          </a:p>
          <a:p>
            <a:r>
              <a:rPr lang="ru-RU" dirty="0" smtClean="0"/>
              <a:t>Принимаю байты 2</a:t>
            </a:r>
          </a:p>
          <a:p>
            <a:r>
              <a:rPr lang="ru-RU" dirty="0" smtClean="0"/>
              <a:t>Посылаю байты 3</a:t>
            </a:r>
          </a:p>
          <a:p>
            <a:endParaRPr lang="ru-RU" dirty="0" smtClean="0"/>
          </a:p>
          <a:p>
            <a:endParaRPr lang="ru-RU" dirty="0" smtClean="0"/>
          </a:p>
          <a:p>
            <a:endParaRPr lang="ru-RU" dirty="0" smtClean="0"/>
          </a:p>
          <a:p>
            <a:endParaRPr lang="ru-RU" dirty="0" smtClean="0"/>
          </a:p>
          <a:p>
            <a:endParaRPr lang="ru-RU" dirty="0" smtClean="0"/>
          </a:p>
          <a:p>
            <a:r>
              <a:rPr lang="ru-RU" dirty="0" smtClean="0"/>
              <a:t>Принимаю байты 4</a:t>
            </a:r>
            <a:endParaRPr lang="ru-RU" dirty="0"/>
          </a:p>
        </p:txBody>
      </p:sp>
      <p:sp>
        <p:nvSpPr>
          <p:cNvPr id="19" name="TextBox 18"/>
          <p:cNvSpPr txBox="1"/>
          <p:nvPr/>
        </p:nvSpPr>
        <p:spPr>
          <a:xfrm>
            <a:off x="6156176" y="2564904"/>
            <a:ext cx="2160240" cy="2308324"/>
          </a:xfrm>
          <a:prstGeom prst="rect">
            <a:avLst/>
          </a:prstGeom>
          <a:noFill/>
        </p:spPr>
        <p:txBody>
          <a:bodyPr wrap="square" rtlCol="0">
            <a:spAutoFit/>
          </a:bodyPr>
          <a:lstStyle/>
          <a:p>
            <a:r>
              <a:rPr lang="ru-RU" dirty="0" smtClean="0"/>
              <a:t>Принимаю байты</a:t>
            </a:r>
          </a:p>
          <a:p>
            <a:r>
              <a:rPr lang="ru-RU" dirty="0" smtClean="0"/>
              <a:t>Посылаю байты 2</a:t>
            </a:r>
          </a:p>
          <a:p>
            <a:endParaRPr lang="ru-RU" dirty="0" smtClean="0"/>
          </a:p>
          <a:p>
            <a:endParaRPr lang="ru-RU" dirty="0" smtClean="0"/>
          </a:p>
          <a:p>
            <a:endParaRPr lang="ru-RU" dirty="0" smtClean="0"/>
          </a:p>
          <a:p>
            <a:endParaRPr lang="ru-RU" dirty="0" smtClean="0"/>
          </a:p>
          <a:p>
            <a:r>
              <a:rPr lang="ru-RU" dirty="0" smtClean="0"/>
              <a:t>Принимаю байты 3</a:t>
            </a:r>
          </a:p>
          <a:p>
            <a:r>
              <a:rPr lang="ru-RU" dirty="0" smtClean="0"/>
              <a:t>Посылаю байты 4</a:t>
            </a:r>
            <a:endParaRPr lang="ru-RU"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88640"/>
            <a:ext cx="8229600" cy="490066"/>
          </a:xfrm>
        </p:spPr>
        <p:txBody>
          <a:bodyPr>
            <a:noAutofit/>
          </a:bodyPr>
          <a:lstStyle/>
          <a:p>
            <a:r>
              <a:rPr lang="en-US" sz="3600" dirty="0" smtClean="0"/>
              <a:t>AWS – Amazon Web Services</a:t>
            </a:r>
            <a:endParaRPr lang="ru-RU" sz="3600" dirty="0"/>
          </a:p>
        </p:txBody>
      </p:sp>
      <p:pic>
        <p:nvPicPr>
          <p:cNvPr id="1026" name="Picture 2"/>
          <p:cNvPicPr>
            <a:picLocks noChangeAspect="1" noChangeArrowheads="1"/>
          </p:cNvPicPr>
          <p:nvPr/>
        </p:nvPicPr>
        <p:blipFill>
          <a:blip r:embed="rId2" cstate="print"/>
          <a:srcRect/>
          <a:stretch>
            <a:fillRect/>
          </a:stretch>
        </p:blipFill>
        <p:spPr bwMode="auto">
          <a:xfrm>
            <a:off x="323528" y="0"/>
            <a:ext cx="8676456" cy="68292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en-US" sz="2400" b="1" dirty="0" smtClean="0"/>
              <a:t>Apache </a:t>
            </a:r>
            <a:r>
              <a:rPr lang="en-US" sz="2400" b="1" dirty="0" err="1" smtClean="0"/>
              <a:t>Flink</a:t>
            </a:r>
            <a:r>
              <a:rPr lang="en-US" sz="2400" b="1" baseline="30000" dirty="0" smtClean="0"/>
              <a:t>®</a:t>
            </a:r>
            <a:r>
              <a:rPr lang="en-US" sz="2400" b="1" dirty="0" smtClean="0"/>
              <a:t> — </a:t>
            </a:r>
            <a:r>
              <a:rPr lang="en-US" sz="2400" b="1" dirty="0" err="1" smtClean="0"/>
              <a:t>Stateful</a:t>
            </a:r>
            <a:r>
              <a:rPr lang="en-US" sz="2400" b="1" dirty="0" smtClean="0"/>
              <a:t> Computations over Data Streams</a:t>
            </a:r>
            <a:endParaRPr lang="ru-RU" sz="2400" dirty="0"/>
          </a:p>
        </p:txBody>
      </p:sp>
      <p:pic>
        <p:nvPicPr>
          <p:cNvPr id="107522" name="Picture 2" descr="https://flink.apache.org/img/flink-home-graphic.png"/>
          <p:cNvPicPr>
            <a:picLocks noChangeAspect="1" noChangeArrowheads="1"/>
          </p:cNvPicPr>
          <p:nvPr/>
        </p:nvPicPr>
        <p:blipFill>
          <a:blip r:embed="rId2" cstate="print"/>
          <a:srcRect/>
          <a:stretch>
            <a:fillRect/>
          </a:stretch>
        </p:blipFill>
        <p:spPr bwMode="auto">
          <a:xfrm>
            <a:off x="179512" y="1628800"/>
            <a:ext cx="8777595" cy="2880320"/>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Autofit/>
          </a:bodyPr>
          <a:lstStyle/>
          <a:p>
            <a:r>
              <a:rPr lang="en-US" sz="3200" dirty="0" smtClean="0"/>
              <a:t>Azure</a:t>
            </a:r>
            <a:endParaRPr lang="ru-RU" sz="3200" dirty="0"/>
          </a:p>
        </p:txBody>
      </p:sp>
      <p:pic>
        <p:nvPicPr>
          <p:cNvPr id="2050" name="Picture 2"/>
          <p:cNvPicPr>
            <a:picLocks noChangeAspect="1" noChangeArrowheads="1"/>
          </p:cNvPicPr>
          <p:nvPr/>
        </p:nvPicPr>
        <p:blipFill>
          <a:blip r:embed="rId2" cstate="print"/>
          <a:srcRect/>
          <a:stretch>
            <a:fillRect/>
          </a:stretch>
        </p:blipFill>
        <p:spPr bwMode="auto">
          <a:xfrm>
            <a:off x="0" y="2132856"/>
            <a:ext cx="9209784" cy="36238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Autofit/>
          </a:bodyPr>
          <a:lstStyle/>
          <a:p>
            <a:r>
              <a:rPr lang="ru-RU" sz="3200" dirty="0" smtClean="0"/>
              <a:t>Работа с данными в </a:t>
            </a:r>
            <a:r>
              <a:rPr lang="en-US" sz="3200" dirty="0" smtClean="0"/>
              <a:t>Azure</a:t>
            </a:r>
            <a:endParaRPr lang="ru-RU" sz="3200" dirty="0"/>
          </a:p>
        </p:txBody>
      </p:sp>
      <p:sp>
        <p:nvSpPr>
          <p:cNvPr id="4" name="TextBox 3"/>
          <p:cNvSpPr txBox="1"/>
          <p:nvPr/>
        </p:nvSpPr>
        <p:spPr>
          <a:xfrm>
            <a:off x="395536" y="1052736"/>
            <a:ext cx="8352928" cy="5478423"/>
          </a:xfrm>
          <a:prstGeom prst="rect">
            <a:avLst/>
          </a:prstGeom>
          <a:noFill/>
        </p:spPr>
        <p:txBody>
          <a:bodyPr wrap="square" rtlCol="0">
            <a:spAutoFit/>
          </a:bodyPr>
          <a:lstStyle/>
          <a:p>
            <a:r>
              <a:rPr lang="ru-RU" sz="1400" dirty="0" smtClean="0"/>
              <a:t>Большинство приложений должны хранить данные, поэтому вы решили разместить приложение в </a:t>
            </a:r>
            <a:r>
              <a:rPr lang="ru-RU" sz="1400" dirty="0" err="1" smtClean="0"/>
              <a:t>Azure</a:t>
            </a:r>
            <a:r>
              <a:rPr lang="ru-RU" sz="1400" dirty="0" smtClean="0"/>
              <a:t>, рассмотрите одну или несколько следующих служб хранилища и данных.</a:t>
            </a:r>
          </a:p>
          <a:p>
            <a:r>
              <a:rPr lang="ru-RU" sz="1400" b="1" dirty="0" err="1" smtClean="0"/>
              <a:t>Azure</a:t>
            </a:r>
            <a:r>
              <a:rPr lang="ru-RU" sz="1400" b="1" dirty="0" smtClean="0"/>
              <a:t> </a:t>
            </a:r>
            <a:r>
              <a:rPr lang="ru-RU" sz="1400" b="1" dirty="0" err="1" smtClean="0"/>
              <a:t>Cosmos</a:t>
            </a:r>
            <a:r>
              <a:rPr lang="ru-RU" sz="1400" b="1" dirty="0" smtClean="0"/>
              <a:t> DB</a:t>
            </a:r>
            <a:r>
              <a:rPr lang="ru-RU" sz="1400" dirty="0" smtClean="0"/>
              <a:t>: глобально распределенная </a:t>
            </a:r>
            <a:r>
              <a:rPr lang="ru-RU" sz="1400" dirty="0" err="1" smtClean="0"/>
              <a:t>многомодельная</a:t>
            </a:r>
            <a:r>
              <a:rPr lang="ru-RU" sz="1400" dirty="0" smtClean="0"/>
              <a:t> служба базы данных. Эта база данных позволяет эластично масштабировать пропускную способность и хранилище в любом количестве географических регионов с полным соглашением об уровне обслуживания.</a:t>
            </a:r>
          </a:p>
          <a:p>
            <a:r>
              <a:rPr lang="ru-RU" sz="1400" b="1" dirty="0" smtClean="0"/>
              <a:t>Сценарии использования</a:t>
            </a:r>
            <a:r>
              <a:rPr lang="ru-RU" sz="1400" dirty="0" smtClean="0"/>
              <a:t> — если для приложения требуются базы данных документов, таблиц или диаграмм, включая базы данных </a:t>
            </a:r>
            <a:r>
              <a:rPr lang="ru-RU" sz="1400" dirty="0" err="1" smtClean="0"/>
              <a:t>MongoDB</a:t>
            </a:r>
            <a:r>
              <a:rPr lang="ru-RU" sz="1400" dirty="0" smtClean="0"/>
              <a:t>, с несколькими четко определенными и согласованными моделями.</a:t>
            </a:r>
          </a:p>
          <a:p>
            <a:r>
              <a:rPr lang="ru-RU" sz="1400" b="1" dirty="0" smtClean="0"/>
              <a:t>Начало работы</a:t>
            </a:r>
            <a:r>
              <a:rPr lang="ru-RU" sz="1400" dirty="0" smtClean="0"/>
              <a:t> — </a:t>
            </a:r>
            <a:r>
              <a:rPr lang="ru-RU" sz="1400" dirty="0" smtClean="0">
                <a:hlinkClick r:id="rId2"/>
              </a:rPr>
              <a:t>создание </a:t>
            </a:r>
            <a:r>
              <a:rPr lang="ru-RU" sz="1400" dirty="0" err="1" smtClean="0">
                <a:hlinkClick r:id="rId2"/>
              </a:rPr>
              <a:t>веб-приложения</a:t>
            </a:r>
            <a:r>
              <a:rPr lang="ru-RU" sz="1400" dirty="0" smtClean="0">
                <a:hlinkClick r:id="rId2"/>
              </a:rPr>
              <a:t> </a:t>
            </a:r>
            <a:r>
              <a:rPr lang="ru-RU" sz="1400" dirty="0" err="1" smtClean="0">
                <a:hlinkClick r:id="rId2"/>
              </a:rPr>
              <a:t>Azure</a:t>
            </a:r>
            <a:r>
              <a:rPr lang="ru-RU" sz="1400" dirty="0" smtClean="0">
                <a:hlinkClick r:id="rId2"/>
              </a:rPr>
              <a:t> </a:t>
            </a:r>
            <a:r>
              <a:rPr lang="ru-RU" sz="1400" dirty="0" err="1" smtClean="0">
                <a:hlinkClick r:id="rId2"/>
              </a:rPr>
              <a:t>Cosmos</a:t>
            </a:r>
            <a:r>
              <a:rPr lang="ru-RU" sz="1400" dirty="0" smtClean="0">
                <a:hlinkClick r:id="rId2"/>
              </a:rPr>
              <a:t> DB</a:t>
            </a:r>
            <a:r>
              <a:rPr lang="ru-RU" sz="1400" dirty="0" smtClean="0"/>
              <a:t>. Если вы являетесь разработчиком </a:t>
            </a:r>
            <a:r>
              <a:rPr lang="ru-RU" sz="1400" dirty="0" err="1" smtClean="0"/>
              <a:t>MongoDB</a:t>
            </a:r>
            <a:r>
              <a:rPr lang="ru-RU" sz="1400" dirty="0" smtClean="0"/>
              <a:t>, см. статью </a:t>
            </a:r>
            <a:r>
              <a:rPr lang="ru-RU" sz="1400" dirty="0" smtClean="0">
                <a:hlinkClick r:id="rId3"/>
              </a:rPr>
              <a:t>Создание </a:t>
            </a:r>
            <a:r>
              <a:rPr lang="ru-RU" sz="1400" dirty="0" err="1" smtClean="0">
                <a:hlinkClick r:id="rId3"/>
              </a:rPr>
              <a:t>веб-приложения</a:t>
            </a:r>
            <a:r>
              <a:rPr lang="ru-RU" sz="1400" dirty="0" smtClean="0">
                <a:hlinkClick r:id="rId3"/>
              </a:rPr>
              <a:t> </a:t>
            </a:r>
            <a:r>
              <a:rPr lang="ru-RU" sz="1400" dirty="0" err="1" smtClean="0">
                <a:hlinkClick r:id="rId3"/>
              </a:rPr>
              <a:t>MongoDB</a:t>
            </a:r>
            <a:r>
              <a:rPr lang="ru-RU" sz="1400" dirty="0" smtClean="0">
                <a:hlinkClick r:id="rId3"/>
              </a:rPr>
              <a:t> с помощью </a:t>
            </a:r>
            <a:r>
              <a:rPr lang="ru-RU" sz="1400" dirty="0" err="1" smtClean="0">
                <a:hlinkClick r:id="rId3"/>
              </a:rPr>
              <a:t>Azure</a:t>
            </a:r>
            <a:r>
              <a:rPr lang="ru-RU" sz="1400" dirty="0" smtClean="0">
                <a:hlinkClick r:id="rId3"/>
              </a:rPr>
              <a:t> </a:t>
            </a:r>
            <a:r>
              <a:rPr lang="ru-RU" sz="1400" dirty="0" err="1" smtClean="0">
                <a:hlinkClick r:id="rId3"/>
              </a:rPr>
              <a:t>Cosmos</a:t>
            </a:r>
            <a:r>
              <a:rPr lang="ru-RU" sz="1400" dirty="0" smtClean="0">
                <a:hlinkClick r:id="rId3"/>
              </a:rPr>
              <a:t> DB</a:t>
            </a:r>
            <a:r>
              <a:rPr lang="ru-RU" sz="1400" dirty="0" smtClean="0"/>
              <a:t>.</a:t>
            </a:r>
          </a:p>
          <a:p>
            <a:r>
              <a:rPr lang="ru-RU" sz="1400" b="1" dirty="0" smtClean="0"/>
              <a:t>Служба хранилища </a:t>
            </a:r>
            <a:r>
              <a:rPr lang="ru-RU" sz="1400" b="1" dirty="0" err="1" smtClean="0"/>
              <a:t>Azure</a:t>
            </a:r>
            <a:r>
              <a:rPr lang="ru-RU" sz="1400" dirty="0" smtClean="0"/>
              <a:t>. Обеспечивает надежное </a:t>
            </a:r>
            <a:r>
              <a:rPr lang="ru-RU" sz="1400" dirty="0" err="1" smtClean="0"/>
              <a:t>высокодоступное</a:t>
            </a:r>
            <a:r>
              <a:rPr lang="ru-RU" sz="1400" dirty="0" smtClean="0"/>
              <a:t> хранилище для больших двоичных объектов, очередей, файлов и других типов </a:t>
            </a:r>
            <a:r>
              <a:rPr lang="ru-RU" sz="1400" dirty="0" err="1" smtClean="0"/>
              <a:t>нереляционных</a:t>
            </a:r>
            <a:r>
              <a:rPr lang="ru-RU" sz="1400" dirty="0" smtClean="0"/>
              <a:t> данных. Служба хранилища является платформой хранения данных для виртуальных машин.</a:t>
            </a:r>
          </a:p>
          <a:p>
            <a:r>
              <a:rPr lang="ru-RU" sz="1400" b="1" dirty="0" smtClean="0"/>
              <a:t>Когда следует использовать</a:t>
            </a:r>
            <a:r>
              <a:rPr lang="ru-RU" sz="1400" dirty="0" smtClean="0"/>
              <a:t>. Если приложение хранит </a:t>
            </a:r>
            <a:r>
              <a:rPr lang="ru-RU" sz="1400" dirty="0" err="1" smtClean="0"/>
              <a:t>нереляционные</a:t>
            </a:r>
            <a:r>
              <a:rPr lang="ru-RU" sz="1400" dirty="0" smtClean="0"/>
              <a:t> данные, такие как пары "ключ-значение" (таблицы), большие двоичные объекты, файловые ресурсы или сообщения (очереди).</a:t>
            </a:r>
          </a:p>
          <a:p>
            <a:r>
              <a:rPr lang="ru-RU" sz="1400" b="1" dirty="0" smtClean="0"/>
              <a:t>Начало работы</a:t>
            </a:r>
            <a:r>
              <a:rPr lang="ru-RU" sz="1400" dirty="0" smtClean="0"/>
              <a:t>. Выберите один из следующих типов хранилища: </a:t>
            </a:r>
            <a:r>
              <a:rPr lang="ru-RU" sz="1400" dirty="0" smtClean="0">
                <a:hlinkClick r:id="rId4"/>
              </a:rPr>
              <a:t>большие двоичные объекты</a:t>
            </a:r>
            <a:r>
              <a:rPr lang="ru-RU" sz="1400" dirty="0" smtClean="0"/>
              <a:t>, </a:t>
            </a:r>
            <a:r>
              <a:rPr lang="ru-RU" sz="1400" dirty="0" smtClean="0">
                <a:hlinkClick r:id="rId5"/>
              </a:rPr>
              <a:t>таблицы</a:t>
            </a:r>
            <a:r>
              <a:rPr lang="ru-RU" sz="1400" dirty="0" smtClean="0"/>
              <a:t>, </a:t>
            </a:r>
            <a:r>
              <a:rPr lang="ru-RU" sz="1400" dirty="0" err="1" smtClean="0">
                <a:hlinkClick r:id="rId6"/>
              </a:rPr>
              <a:t>очереди</a:t>
            </a:r>
            <a:r>
              <a:rPr lang="ru-RU" sz="1400" dirty="0" err="1" smtClean="0"/>
              <a:t>или</a:t>
            </a:r>
            <a:r>
              <a:rPr lang="ru-RU" sz="1400" dirty="0" smtClean="0"/>
              <a:t> </a:t>
            </a:r>
            <a:r>
              <a:rPr lang="ru-RU" sz="1400" dirty="0" smtClean="0">
                <a:hlinkClick r:id="rId7"/>
              </a:rPr>
              <a:t>файлы</a:t>
            </a:r>
            <a:r>
              <a:rPr lang="ru-RU" sz="1400" dirty="0" smtClean="0"/>
              <a:t>.</a:t>
            </a:r>
          </a:p>
          <a:p>
            <a:r>
              <a:rPr lang="ru-RU" sz="1400" b="1" dirty="0" smtClean="0"/>
              <a:t>База данных SQL </a:t>
            </a:r>
            <a:r>
              <a:rPr lang="ru-RU" sz="1400" b="1" dirty="0" err="1" smtClean="0"/>
              <a:t>Azure</a:t>
            </a:r>
            <a:r>
              <a:rPr lang="ru-RU" sz="1400" dirty="0" smtClean="0"/>
              <a:t>. Версия ядра </a:t>
            </a:r>
            <a:r>
              <a:rPr lang="ru-RU" sz="1400" dirty="0" err="1" smtClean="0"/>
              <a:t>Microsoft</a:t>
            </a:r>
            <a:r>
              <a:rPr lang="ru-RU" sz="1400" dirty="0" smtClean="0"/>
              <a:t> SQL </a:t>
            </a:r>
            <a:r>
              <a:rPr lang="ru-RU" sz="1400" dirty="0" err="1" smtClean="0"/>
              <a:t>Server</a:t>
            </a:r>
            <a:r>
              <a:rPr lang="ru-RU" sz="1400" dirty="0" smtClean="0"/>
              <a:t> на основе </a:t>
            </a:r>
            <a:r>
              <a:rPr lang="ru-RU" sz="1400" dirty="0" err="1" smtClean="0"/>
              <a:t>Azure</a:t>
            </a:r>
            <a:r>
              <a:rPr lang="ru-RU" sz="1400" dirty="0" smtClean="0"/>
              <a:t> для хранения реляционных табличных данных в облаке. База данных SQL обеспечивает прогнозируемую производительность, </a:t>
            </a:r>
            <a:r>
              <a:rPr lang="ru-RU" sz="1400" dirty="0" err="1" smtClean="0"/>
              <a:t>масштабируемость</a:t>
            </a:r>
            <a:r>
              <a:rPr lang="ru-RU" sz="1400" dirty="0" smtClean="0"/>
              <a:t> без простоев, непрерывность бизнес-процессов и защиту данных.</a:t>
            </a:r>
          </a:p>
          <a:p>
            <a:r>
              <a:rPr lang="ru-RU" sz="1400" b="1" dirty="0" smtClean="0"/>
              <a:t>Когда следует использовать</a:t>
            </a:r>
            <a:r>
              <a:rPr lang="ru-RU" sz="1400" dirty="0" smtClean="0"/>
              <a:t>. Если вашему приложению требуется хранилище данных, обеспечивающее целостность данных, а также поддержка транзакций и TSQL-запросов.</a:t>
            </a:r>
          </a:p>
          <a:p>
            <a:r>
              <a:rPr lang="ru-RU" sz="1400" dirty="0" smtClean="0"/>
              <a:t>Приступая к </a:t>
            </a:r>
            <a:r>
              <a:rPr lang="ru-RU" sz="1400" b="1" dirty="0" smtClean="0"/>
              <a:t>работе</a:t>
            </a:r>
            <a:r>
              <a:rPr lang="ru-RU" sz="1400" dirty="0" smtClean="0"/>
              <a:t>. </a:t>
            </a:r>
            <a:r>
              <a:rPr lang="ru-RU" sz="1400" dirty="0" smtClean="0">
                <a:hlinkClick r:id="rId8"/>
              </a:rPr>
              <a:t>Создайте базу данных в базе данных SQL </a:t>
            </a:r>
            <a:r>
              <a:rPr lang="ru-RU" sz="1400" dirty="0" err="1" smtClean="0">
                <a:hlinkClick r:id="rId8"/>
              </a:rPr>
              <a:t>Azure</a:t>
            </a:r>
            <a:r>
              <a:rPr lang="ru-RU" sz="1400" dirty="0" smtClean="0">
                <a:hlinkClick r:id="rId8"/>
              </a:rPr>
              <a:t> за </a:t>
            </a:r>
            <a:r>
              <a:rPr lang="ru-RU" sz="1400" dirty="0" err="1" smtClean="0">
                <a:hlinkClick r:id="rId8"/>
              </a:rPr>
              <a:t>считаные</a:t>
            </a:r>
            <a:r>
              <a:rPr lang="ru-RU" sz="1400" dirty="0" smtClean="0">
                <a:hlinkClick r:id="rId8"/>
              </a:rPr>
              <a:t> минуты с помощью портал </a:t>
            </a:r>
            <a:r>
              <a:rPr lang="ru-RU" sz="1400" dirty="0" err="1" smtClean="0">
                <a:hlinkClick r:id="rId8"/>
              </a:rPr>
              <a:t>Azure</a:t>
            </a:r>
            <a:r>
              <a:rPr lang="ru-RU" sz="1400" dirty="0" smtClean="0"/>
              <a:t>.</a:t>
            </a:r>
          </a:p>
          <a:p>
            <a:endParaRPr lang="ru-RU" sz="14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Autofit/>
          </a:bodyPr>
          <a:lstStyle/>
          <a:p>
            <a:r>
              <a:rPr lang="en-US" sz="3200" dirty="0" smtClean="0"/>
              <a:t>Google Cloud Platform</a:t>
            </a:r>
            <a:endParaRPr lang="ru-RU" sz="3200" dirty="0"/>
          </a:p>
        </p:txBody>
      </p:sp>
      <p:sp>
        <p:nvSpPr>
          <p:cNvPr id="3" name="TextBox 2"/>
          <p:cNvSpPr txBox="1"/>
          <p:nvPr/>
        </p:nvSpPr>
        <p:spPr>
          <a:xfrm>
            <a:off x="467544" y="1196752"/>
            <a:ext cx="8280920" cy="1754326"/>
          </a:xfrm>
          <a:prstGeom prst="rect">
            <a:avLst/>
          </a:prstGeom>
          <a:noFill/>
        </p:spPr>
        <p:txBody>
          <a:bodyPr wrap="square" rtlCol="0">
            <a:spAutoFit/>
          </a:bodyPr>
          <a:lstStyle/>
          <a:p>
            <a:r>
              <a:rPr lang="ru-RU" dirty="0" err="1" smtClean="0"/>
              <a:t>Google</a:t>
            </a:r>
            <a:r>
              <a:rPr lang="ru-RU" dirty="0" smtClean="0"/>
              <a:t> </a:t>
            </a:r>
            <a:r>
              <a:rPr lang="ru-RU" dirty="0" err="1" smtClean="0"/>
              <a:t>Cloud</a:t>
            </a:r>
            <a:r>
              <a:rPr lang="ru-RU" dirty="0" smtClean="0"/>
              <a:t> </a:t>
            </a:r>
            <a:r>
              <a:rPr lang="ru-RU" dirty="0" err="1" smtClean="0"/>
              <a:t>Platform</a:t>
            </a:r>
            <a:r>
              <a:rPr lang="ru-RU" dirty="0" smtClean="0"/>
              <a:t> — предоставляемый компанией </a:t>
            </a:r>
            <a:r>
              <a:rPr lang="ru-RU" dirty="0" err="1" smtClean="0"/>
              <a:t>Google</a:t>
            </a:r>
            <a:r>
              <a:rPr lang="ru-RU" dirty="0" smtClean="0"/>
              <a:t> набор облачных служб, которые выполняются на той же самой инфраструктуре, которую </a:t>
            </a:r>
            <a:r>
              <a:rPr lang="ru-RU" dirty="0" err="1" smtClean="0"/>
              <a:t>Google</a:t>
            </a:r>
            <a:r>
              <a:rPr lang="ru-RU" dirty="0" smtClean="0"/>
              <a:t> использует для своих продуктов, предназначенных для конечных потребителей, таких как </a:t>
            </a:r>
            <a:r>
              <a:rPr lang="ru-RU" dirty="0" err="1" smtClean="0"/>
              <a:t>Google</a:t>
            </a:r>
            <a:r>
              <a:rPr lang="ru-RU" dirty="0" smtClean="0"/>
              <a:t> </a:t>
            </a:r>
            <a:r>
              <a:rPr lang="ru-RU" dirty="0" err="1" smtClean="0"/>
              <a:t>Search</a:t>
            </a:r>
            <a:r>
              <a:rPr lang="ru-RU" dirty="0" smtClean="0"/>
              <a:t> и </a:t>
            </a:r>
            <a:r>
              <a:rPr lang="ru-RU" dirty="0" err="1" smtClean="0"/>
              <a:t>YouTube</a:t>
            </a:r>
            <a:r>
              <a:rPr lang="ru-RU" dirty="0" smtClean="0"/>
              <a:t>.</a:t>
            </a:r>
          </a:p>
          <a:p>
            <a:r>
              <a:rPr lang="ru-RU" b="1" dirty="0" smtClean="0">
                <a:hlinkClick r:id="rId2"/>
              </a:rPr>
              <a:t>Языки программирования</a:t>
            </a:r>
            <a:r>
              <a:rPr lang="ru-RU" b="1" dirty="0" smtClean="0"/>
              <a:t>: </a:t>
            </a:r>
            <a:r>
              <a:rPr lang="ru-RU" dirty="0" err="1" smtClean="0">
                <a:hlinkClick r:id="rId3"/>
              </a:rPr>
              <a:t>Python</a:t>
            </a:r>
            <a:r>
              <a:rPr lang="ru-RU" dirty="0" smtClean="0"/>
              <a:t>, </a:t>
            </a:r>
            <a:r>
              <a:rPr lang="ru-RU" dirty="0" err="1" smtClean="0">
                <a:hlinkClick r:id="rId4"/>
              </a:rPr>
              <a:t>Java</a:t>
            </a:r>
            <a:r>
              <a:rPr lang="ru-RU" dirty="0" smtClean="0"/>
              <a:t>, </a:t>
            </a:r>
            <a:r>
              <a:rPr lang="ru-RU" dirty="0" err="1" smtClean="0">
                <a:hlinkClick r:id="rId5"/>
              </a:rPr>
              <a:t>Go</a:t>
            </a:r>
            <a:r>
              <a:rPr lang="ru-RU" dirty="0" smtClean="0"/>
              <a:t>, </a:t>
            </a:r>
            <a:r>
              <a:rPr lang="ru-RU" dirty="0" smtClean="0">
                <a:hlinkClick r:id="rId6"/>
              </a:rPr>
              <a:t>C++</a:t>
            </a:r>
            <a:r>
              <a:rPr lang="ru-RU" dirty="0" smtClean="0"/>
              <a:t>, </a:t>
            </a:r>
            <a:r>
              <a:rPr lang="ru-RU" dirty="0" err="1" smtClean="0">
                <a:hlinkClick r:id="rId7"/>
              </a:rPr>
              <a:t>Ruby</a:t>
            </a:r>
            <a:endParaRPr lang="ru-RU" dirty="0" smtClean="0"/>
          </a:p>
          <a:p>
            <a:endParaRPr lang="ru-RU"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90066"/>
          </a:xfrm>
        </p:spPr>
        <p:txBody>
          <a:bodyPr>
            <a:noAutofit/>
          </a:bodyPr>
          <a:lstStyle/>
          <a:p>
            <a:r>
              <a:rPr lang="en-US" sz="3200" dirty="0" smtClean="0"/>
              <a:t>Google </a:t>
            </a:r>
            <a:r>
              <a:rPr lang="en-US" sz="3200" dirty="0" err="1" smtClean="0"/>
              <a:t>Bigtable</a:t>
            </a:r>
            <a:endParaRPr lang="ru-RU" sz="3200" dirty="0"/>
          </a:p>
        </p:txBody>
      </p:sp>
      <p:sp>
        <p:nvSpPr>
          <p:cNvPr id="3" name="TextBox 2"/>
          <p:cNvSpPr txBox="1"/>
          <p:nvPr/>
        </p:nvSpPr>
        <p:spPr>
          <a:xfrm>
            <a:off x="467544" y="1052736"/>
            <a:ext cx="8280920" cy="5355312"/>
          </a:xfrm>
          <a:prstGeom prst="rect">
            <a:avLst/>
          </a:prstGeom>
          <a:noFill/>
        </p:spPr>
        <p:txBody>
          <a:bodyPr wrap="square" rtlCol="0">
            <a:spAutoFit/>
          </a:bodyPr>
          <a:lstStyle/>
          <a:p>
            <a:r>
              <a:rPr lang="en-US" dirty="0" smtClean="0"/>
              <a:t>High throughput at low latency</a:t>
            </a:r>
          </a:p>
          <a:p>
            <a:r>
              <a:rPr lang="en-US" dirty="0" err="1" smtClean="0"/>
              <a:t>Bigtable</a:t>
            </a:r>
            <a:r>
              <a:rPr lang="en-US" dirty="0" smtClean="0"/>
              <a:t> is ideal for storing very large amounts of data in a key-value store and supports high read and write throughput at low latency for fast access to large amounts of data. Throughput scales linearly—you can increase QPS (queries per second) by adding </a:t>
            </a:r>
            <a:r>
              <a:rPr lang="en-US" dirty="0" err="1" smtClean="0"/>
              <a:t>Bigtable</a:t>
            </a:r>
            <a:r>
              <a:rPr lang="en-US" dirty="0" smtClean="0"/>
              <a:t> nodes. </a:t>
            </a:r>
            <a:r>
              <a:rPr lang="en-US" dirty="0" err="1" smtClean="0"/>
              <a:t>Bigtable</a:t>
            </a:r>
            <a:r>
              <a:rPr lang="en-US" dirty="0" smtClean="0"/>
              <a:t> is built with proven infrastructure that powers Google products used by billions such as Search and Maps.</a:t>
            </a:r>
          </a:p>
          <a:p>
            <a:r>
              <a:rPr lang="en-US" dirty="0" smtClean="0"/>
              <a:t>Cluster resizing without downtime</a:t>
            </a:r>
          </a:p>
          <a:p>
            <a:r>
              <a:rPr lang="en-US" dirty="0" smtClean="0"/>
              <a:t>Scale seamlessly from thousands to millions of reads/writes per second. </a:t>
            </a:r>
            <a:r>
              <a:rPr lang="en-US" dirty="0" err="1" smtClean="0"/>
              <a:t>Bigtable</a:t>
            </a:r>
            <a:r>
              <a:rPr lang="en-US" dirty="0" smtClean="0"/>
              <a:t> throughput can be dynamically adjusted by adding or removing cluster nodes without restarting, meaning you can increase the size of a </a:t>
            </a:r>
            <a:r>
              <a:rPr lang="en-US" dirty="0" err="1" smtClean="0"/>
              <a:t>Bigtable</a:t>
            </a:r>
            <a:r>
              <a:rPr lang="en-US" dirty="0" smtClean="0"/>
              <a:t> cluster for a few hours to handle a large load, then reduce the cluster's size again—all without any downtime.</a:t>
            </a:r>
          </a:p>
          <a:p>
            <a:r>
              <a:rPr lang="en-US" dirty="0" smtClean="0"/>
              <a:t>Flexible, automated replication to optimize any workload</a:t>
            </a:r>
          </a:p>
          <a:p>
            <a:r>
              <a:rPr lang="en-US" dirty="0" smtClean="0"/>
              <a:t>Write data once and automatically replicate where needed with eventual consistency—giving you control for high availability and isolation of read and write workloads. No manual steps needed to ensure consistency, repair data, or synchronize writes and deletes. Benefit from a high availability SLA of 99.99% for instances with multi-cluster routing (99.9% for single-cluster instances).</a:t>
            </a:r>
          </a:p>
          <a:p>
            <a:r>
              <a:rPr lang="en-US" dirty="0" smtClean="0">
                <a:hlinkClick r:id="rId2"/>
              </a:rPr>
              <a:t/>
            </a:r>
            <a:br>
              <a:rPr lang="en-US" dirty="0" smtClean="0">
                <a:hlinkClick r:id="rId2"/>
              </a:rPr>
            </a:br>
            <a:endParaRPr lang="ru-RU"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32656"/>
            <a:ext cx="9144000" cy="1077218"/>
          </a:xfrm>
          <a:prstGeom prst="rect">
            <a:avLst/>
          </a:prstGeom>
          <a:noFill/>
        </p:spPr>
        <p:txBody>
          <a:bodyPr wrap="square" rtlCol="0">
            <a:spAutoFit/>
          </a:bodyPr>
          <a:lstStyle/>
          <a:p>
            <a:pPr algn="ctr"/>
            <a:r>
              <a:rPr lang="ru-RU" sz="3200" b="1" dirty="0" smtClean="0"/>
              <a:t>Пример клиент-серверной разработки</a:t>
            </a:r>
            <a:r>
              <a:rPr lang="en-US" sz="3200" b="1" dirty="0" smtClean="0"/>
              <a:t>: </a:t>
            </a:r>
            <a:r>
              <a:rPr lang="ru-RU" sz="3200" b="1" dirty="0" smtClean="0"/>
              <a:t>электронный архив</a:t>
            </a:r>
            <a:endParaRPr lang="ru-RU" sz="3200" b="1" dirty="0"/>
          </a:p>
        </p:txBody>
      </p:sp>
      <p:sp>
        <p:nvSpPr>
          <p:cNvPr id="14" name="Прямоугольник 13"/>
          <p:cNvSpPr/>
          <p:nvPr/>
        </p:nvSpPr>
        <p:spPr>
          <a:xfrm>
            <a:off x="1035224" y="27725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17" name="Прямоугольник 16"/>
          <p:cNvSpPr/>
          <p:nvPr/>
        </p:nvSpPr>
        <p:spPr>
          <a:xfrm>
            <a:off x="1187624" y="29249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18" name="Прямоугольник 17"/>
          <p:cNvSpPr/>
          <p:nvPr/>
        </p:nvSpPr>
        <p:spPr>
          <a:xfrm>
            <a:off x="1340024" y="30773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19" name="Прямоугольник 18"/>
          <p:cNvSpPr/>
          <p:nvPr/>
        </p:nvSpPr>
        <p:spPr>
          <a:xfrm>
            <a:off x="1492424" y="32297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1026" name="Picture 2"/>
          <p:cNvPicPr>
            <a:picLocks noChangeAspect="1" noChangeArrowheads="1"/>
          </p:cNvPicPr>
          <p:nvPr/>
        </p:nvPicPr>
        <p:blipFill>
          <a:blip r:embed="rId2" cstate="print"/>
          <a:srcRect/>
          <a:stretch>
            <a:fillRect/>
          </a:stretch>
        </p:blipFill>
        <p:spPr bwMode="auto">
          <a:xfrm>
            <a:off x="1619672" y="3356992"/>
            <a:ext cx="1201879" cy="1224136"/>
          </a:xfrm>
          <a:prstGeom prst="rect">
            <a:avLst/>
          </a:prstGeom>
          <a:noFill/>
          <a:ln w="9525">
            <a:noFill/>
            <a:miter lim="800000"/>
            <a:headEnd/>
            <a:tailEnd/>
          </a:ln>
          <a:effectLst/>
        </p:spPr>
      </p:pic>
      <p:sp>
        <p:nvSpPr>
          <p:cNvPr id="20" name="Прямоугольник 19"/>
          <p:cNvSpPr/>
          <p:nvPr/>
        </p:nvSpPr>
        <p:spPr>
          <a:xfrm>
            <a:off x="4427984" y="2204864"/>
            <a:ext cx="208823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t>Хранилище</a:t>
            </a:r>
            <a:r>
              <a:rPr lang="ru-RU" dirty="0" smtClean="0"/>
              <a:t> </a:t>
            </a:r>
            <a:r>
              <a:rPr lang="ru-RU" b="1" dirty="0" smtClean="0"/>
              <a:t>(ЭА)</a:t>
            </a:r>
            <a:endParaRPr lang="ru-RU" b="1" dirty="0"/>
          </a:p>
        </p:txBody>
      </p:sp>
      <p:cxnSp>
        <p:nvCxnSpPr>
          <p:cNvPr id="22" name="Прямая со стрелкой 21"/>
          <p:cNvCxnSpPr>
            <a:stCxn id="1026" idx="3"/>
            <a:endCxn id="20" idx="1"/>
          </p:cNvCxnSpPr>
          <p:nvPr/>
        </p:nvCxnSpPr>
        <p:spPr>
          <a:xfrm flipV="1">
            <a:off x="2821551" y="2960948"/>
            <a:ext cx="1606433" cy="100811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1034" name="Picture 10" descr="C:\Program Files (x86)\Microsoft Office\MEDIA\CAGCAT10\j0285750.wmf"/>
          <p:cNvPicPr>
            <a:picLocks noChangeAspect="1" noChangeArrowheads="1"/>
          </p:cNvPicPr>
          <p:nvPr/>
        </p:nvPicPr>
        <p:blipFill>
          <a:blip r:embed="rId3" cstate="print"/>
          <a:srcRect/>
          <a:stretch>
            <a:fillRect/>
          </a:stretch>
        </p:blipFill>
        <p:spPr bwMode="auto">
          <a:xfrm>
            <a:off x="4644008" y="5373216"/>
            <a:ext cx="1824228" cy="1121054"/>
          </a:xfrm>
          <a:prstGeom prst="rect">
            <a:avLst/>
          </a:prstGeom>
          <a:noFill/>
        </p:spPr>
      </p:pic>
      <p:cxnSp>
        <p:nvCxnSpPr>
          <p:cNvPr id="25" name="Прямая со стрелкой 24"/>
          <p:cNvCxnSpPr>
            <a:endCxn id="20" idx="2"/>
          </p:cNvCxnSpPr>
          <p:nvPr/>
        </p:nvCxnSpPr>
        <p:spPr>
          <a:xfrm flipV="1">
            <a:off x="5148064" y="3717032"/>
            <a:ext cx="324036" cy="1656184"/>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8" name="Прямая со стрелкой 27"/>
          <p:cNvCxnSpPr/>
          <p:nvPr/>
        </p:nvCxnSpPr>
        <p:spPr>
          <a:xfrm>
            <a:off x="5580112" y="3789040"/>
            <a:ext cx="360040" cy="172819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2" name="TextBox 31"/>
          <p:cNvSpPr txBox="1"/>
          <p:nvPr/>
        </p:nvSpPr>
        <p:spPr>
          <a:xfrm>
            <a:off x="3059832" y="3645024"/>
            <a:ext cx="1296144" cy="369332"/>
          </a:xfrm>
          <a:prstGeom prst="rect">
            <a:avLst/>
          </a:prstGeom>
          <a:noFill/>
        </p:spPr>
        <p:txBody>
          <a:bodyPr wrap="square" rtlCol="0">
            <a:spAutoFit/>
          </a:bodyPr>
          <a:lstStyle/>
          <a:p>
            <a:r>
              <a:rPr lang="ru-RU" dirty="0" smtClean="0"/>
              <a:t>Поместить</a:t>
            </a:r>
            <a:endParaRPr lang="ru-RU" dirty="0"/>
          </a:p>
        </p:txBody>
      </p:sp>
      <p:sp>
        <p:nvSpPr>
          <p:cNvPr id="33" name="TextBox 32"/>
          <p:cNvSpPr txBox="1"/>
          <p:nvPr/>
        </p:nvSpPr>
        <p:spPr>
          <a:xfrm>
            <a:off x="916360" y="2365648"/>
            <a:ext cx="2267744" cy="369332"/>
          </a:xfrm>
          <a:prstGeom prst="rect">
            <a:avLst/>
          </a:prstGeom>
          <a:noFill/>
        </p:spPr>
        <p:txBody>
          <a:bodyPr wrap="square" rtlCol="0">
            <a:spAutoFit/>
          </a:bodyPr>
          <a:lstStyle/>
          <a:p>
            <a:r>
              <a:rPr lang="ru-RU" dirty="0" smtClean="0"/>
              <a:t>Фотографии и сканы</a:t>
            </a:r>
            <a:endParaRPr lang="ru-RU" dirty="0"/>
          </a:p>
        </p:txBody>
      </p:sp>
      <p:sp>
        <p:nvSpPr>
          <p:cNvPr id="34" name="TextBox 33"/>
          <p:cNvSpPr txBox="1"/>
          <p:nvPr/>
        </p:nvSpPr>
        <p:spPr>
          <a:xfrm>
            <a:off x="4355976" y="4653136"/>
            <a:ext cx="936104" cy="369332"/>
          </a:xfrm>
          <a:prstGeom prst="rect">
            <a:avLst/>
          </a:prstGeom>
          <a:noFill/>
        </p:spPr>
        <p:txBody>
          <a:bodyPr wrap="square" rtlCol="0">
            <a:spAutoFit/>
          </a:bodyPr>
          <a:lstStyle/>
          <a:p>
            <a:r>
              <a:rPr lang="ru-RU" dirty="0" smtClean="0"/>
              <a:t>Запрос</a:t>
            </a:r>
            <a:endParaRPr lang="ru-RU" dirty="0"/>
          </a:p>
        </p:txBody>
      </p:sp>
      <p:sp>
        <p:nvSpPr>
          <p:cNvPr id="35" name="TextBox 34"/>
          <p:cNvSpPr txBox="1"/>
          <p:nvPr/>
        </p:nvSpPr>
        <p:spPr>
          <a:xfrm>
            <a:off x="5508104" y="4005064"/>
            <a:ext cx="792088" cy="369332"/>
          </a:xfrm>
          <a:prstGeom prst="rect">
            <a:avLst/>
          </a:prstGeom>
          <a:noFill/>
        </p:spPr>
        <p:txBody>
          <a:bodyPr wrap="square" rtlCol="0">
            <a:spAutoFit/>
          </a:bodyPr>
          <a:lstStyle/>
          <a:p>
            <a:r>
              <a:rPr lang="ru-RU" dirty="0" smtClean="0"/>
              <a:t>Ответ</a:t>
            </a:r>
            <a:endParaRPr lang="ru-RU" dirty="0"/>
          </a:p>
        </p:txBody>
      </p:sp>
      <p:sp>
        <p:nvSpPr>
          <p:cNvPr id="36" name="Блок-схема: магнитный диск 35"/>
          <p:cNvSpPr/>
          <p:nvPr/>
        </p:nvSpPr>
        <p:spPr>
          <a:xfrm>
            <a:off x="6732240" y="2420888"/>
            <a:ext cx="1224136"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t>БД</a:t>
            </a:r>
            <a:endParaRPr lang="ru-RU" b="1" dirty="0"/>
          </a:p>
        </p:txBody>
      </p:sp>
      <p:cxnSp>
        <p:nvCxnSpPr>
          <p:cNvPr id="38" name="Прямая со стрелкой 37"/>
          <p:cNvCxnSpPr/>
          <p:nvPr/>
        </p:nvCxnSpPr>
        <p:spPr>
          <a:xfrm flipV="1">
            <a:off x="5292080" y="3429000"/>
            <a:ext cx="1944216" cy="194421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40" name="Прямая со стрелкой 39"/>
          <p:cNvCxnSpPr/>
          <p:nvPr/>
        </p:nvCxnSpPr>
        <p:spPr>
          <a:xfrm flipH="1">
            <a:off x="6012160" y="3501008"/>
            <a:ext cx="1152128" cy="201622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5736" y="332656"/>
            <a:ext cx="6552728" cy="584775"/>
          </a:xfrm>
          <a:prstGeom prst="rect">
            <a:avLst/>
          </a:prstGeom>
          <a:noFill/>
        </p:spPr>
        <p:txBody>
          <a:bodyPr wrap="square" rtlCol="0">
            <a:spAutoFit/>
          </a:bodyPr>
          <a:lstStyle/>
          <a:p>
            <a:pPr algn="ctr"/>
            <a:r>
              <a:rPr lang="ru-RU" sz="3200" dirty="0" smtClean="0"/>
              <a:t>Основные части архивной системы</a:t>
            </a:r>
            <a:endParaRPr lang="ru-RU" sz="3200" dirty="0"/>
          </a:p>
        </p:txBody>
      </p:sp>
      <p:sp>
        <p:nvSpPr>
          <p:cNvPr id="3" name="TextBox 2"/>
          <p:cNvSpPr txBox="1"/>
          <p:nvPr/>
        </p:nvSpPr>
        <p:spPr>
          <a:xfrm>
            <a:off x="683568" y="2060848"/>
            <a:ext cx="7992888" cy="3416320"/>
          </a:xfrm>
          <a:prstGeom prst="rect">
            <a:avLst/>
          </a:prstGeom>
          <a:noFill/>
        </p:spPr>
        <p:txBody>
          <a:bodyPr wrap="square" rtlCol="0">
            <a:spAutoFit/>
          </a:bodyPr>
          <a:lstStyle/>
          <a:p>
            <a:pPr>
              <a:buFontTx/>
              <a:buChar char="-"/>
            </a:pPr>
            <a:r>
              <a:rPr lang="ru-RU" sz="2400" dirty="0" smtClean="0"/>
              <a:t>Документы для хранения</a:t>
            </a:r>
          </a:p>
          <a:p>
            <a:pPr>
              <a:buFontTx/>
              <a:buChar char="-"/>
            </a:pPr>
            <a:r>
              <a:rPr lang="ru-RU" sz="2400" dirty="0" smtClean="0"/>
              <a:t>Организация хранения (</a:t>
            </a:r>
            <a:r>
              <a:rPr lang="ru-RU" sz="2400" dirty="0" err="1" smtClean="0"/>
              <a:t>репозиторий</a:t>
            </a:r>
            <a:r>
              <a:rPr lang="ru-RU" sz="2400" dirty="0" smtClean="0"/>
              <a:t>)</a:t>
            </a:r>
          </a:p>
          <a:p>
            <a:pPr>
              <a:buFontTx/>
              <a:buChar char="-"/>
            </a:pPr>
            <a:r>
              <a:rPr lang="ru-RU" sz="2400" dirty="0" smtClean="0"/>
              <a:t>Структура базы данных</a:t>
            </a:r>
          </a:p>
          <a:p>
            <a:pPr>
              <a:buFontTx/>
              <a:buChar char="-"/>
            </a:pPr>
            <a:r>
              <a:rPr lang="ru-RU" sz="2400" dirty="0" smtClean="0"/>
              <a:t>Управление содержимым </a:t>
            </a:r>
            <a:r>
              <a:rPr lang="ru-RU" sz="2400" dirty="0" err="1" smtClean="0"/>
              <a:t>репозитория</a:t>
            </a:r>
            <a:endParaRPr lang="ru-RU" sz="2400" dirty="0" smtClean="0"/>
          </a:p>
          <a:p>
            <a:pPr>
              <a:buFontTx/>
              <a:buChar char="-"/>
            </a:pPr>
            <a:r>
              <a:rPr lang="ru-RU" sz="2400" dirty="0" smtClean="0"/>
              <a:t>Редактирование базы данных</a:t>
            </a:r>
          </a:p>
          <a:p>
            <a:pPr>
              <a:buFontTx/>
              <a:buChar char="-"/>
            </a:pPr>
            <a:r>
              <a:rPr lang="ru-RU" sz="2400" dirty="0" smtClean="0"/>
              <a:t>Доступ к документам</a:t>
            </a:r>
          </a:p>
          <a:p>
            <a:pPr>
              <a:buFontTx/>
              <a:buChar char="-"/>
            </a:pPr>
            <a:r>
              <a:rPr lang="ru-RU" sz="2400" dirty="0" smtClean="0"/>
              <a:t>Поиск</a:t>
            </a:r>
          </a:p>
          <a:p>
            <a:pPr>
              <a:buFontTx/>
              <a:buChar char="-"/>
            </a:pPr>
            <a:r>
              <a:rPr lang="ru-RU" sz="2400" dirty="0" smtClean="0"/>
              <a:t>Применяемые технологии</a:t>
            </a:r>
          </a:p>
          <a:p>
            <a:pPr>
              <a:buFontTx/>
              <a:buChar char="-"/>
            </a:pPr>
            <a:r>
              <a:rPr lang="ru-RU" sz="2400" dirty="0" smtClean="0"/>
              <a:t>Клиент-серверная организация </a:t>
            </a:r>
            <a:endParaRPr lang="ru-RU" sz="2400" dirty="0"/>
          </a:p>
        </p:txBody>
      </p:sp>
      <p:grpSp>
        <p:nvGrpSpPr>
          <p:cNvPr id="4" name="Группа 3"/>
          <p:cNvGrpSpPr/>
          <p:nvPr/>
        </p:nvGrpSpPr>
        <p:grpSpPr>
          <a:xfrm>
            <a:off x="0" y="188640"/>
            <a:ext cx="2257400" cy="1512168"/>
            <a:chOff x="1035224" y="2204864"/>
            <a:chExt cx="6921152" cy="4289406"/>
          </a:xfrm>
        </p:grpSpPr>
        <p:sp>
          <p:nvSpPr>
            <p:cNvPr id="5" name="Прямоугольник 4"/>
            <p:cNvSpPr/>
            <p:nvPr/>
          </p:nvSpPr>
          <p:spPr>
            <a:xfrm>
              <a:off x="1035224" y="27725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6" name="Прямоугольник 5"/>
            <p:cNvSpPr/>
            <p:nvPr/>
          </p:nvSpPr>
          <p:spPr>
            <a:xfrm>
              <a:off x="1187624" y="29249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7" name="Прямоугольник 6"/>
            <p:cNvSpPr/>
            <p:nvPr/>
          </p:nvSpPr>
          <p:spPr>
            <a:xfrm>
              <a:off x="1340024" y="30773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8" name="Прямоугольник 7"/>
            <p:cNvSpPr/>
            <p:nvPr/>
          </p:nvSpPr>
          <p:spPr>
            <a:xfrm>
              <a:off x="1492424" y="32297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9" name="Picture 2"/>
            <p:cNvPicPr>
              <a:picLocks noChangeAspect="1" noChangeArrowheads="1"/>
            </p:cNvPicPr>
            <p:nvPr/>
          </p:nvPicPr>
          <p:blipFill>
            <a:blip r:embed="rId2" cstate="print"/>
            <a:srcRect/>
            <a:stretch>
              <a:fillRect/>
            </a:stretch>
          </p:blipFill>
          <p:spPr bwMode="auto">
            <a:xfrm>
              <a:off x="1619672" y="3356992"/>
              <a:ext cx="1201879" cy="1224136"/>
            </a:xfrm>
            <a:prstGeom prst="rect">
              <a:avLst/>
            </a:prstGeom>
            <a:noFill/>
            <a:ln w="9525">
              <a:noFill/>
              <a:miter lim="800000"/>
              <a:headEnd/>
              <a:tailEnd/>
            </a:ln>
            <a:effectLst/>
          </p:spPr>
        </p:pic>
        <p:sp>
          <p:nvSpPr>
            <p:cNvPr id="10" name="Прямоугольник 9"/>
            <p:cNvSpPr/>
            <p:nvPr/>
          </p:nvSpPr>
          <p:spPr>
            <a:xfrm>
              <a:off x="4427984" y="2204864"/>
              <a:ext cx="208823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 </a:t>
              </a:r>
              <a:r>
                <a:rPr lang="ru-RU" b="1" dirty="0" smtClean="0"/>
                <a:t>ЭА</a:t>
              </a:r>
              <a:endParaRPr lang="ru-RU" b="1" dirty="0"/>
            </a:p>
          </p:txBody>
        </p:sp>
        <p:cxnSp>
          <p:nvCxnSpPr>
            <p:cNvPr id="11" name="Прямая со стрелкой 10"/>
            <p:cNvCxnSpPr>
              <a:stCxn id="9" idx="3"/>
              <a:endCxn id="10" idx="1"/>
            </p:cNvCxnSpPr>
            <p:nvPr/>
          </p:nvCxnSpPr>
          <p:spPr>
            <a:xfrm flipV="1">
              <a:off x="2821551" y="2960948"/>
              <a:ext cx="1606433" cy="10081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2" name="Picture 10" descr="C:\Program Files (x86)\Microsoft Office\MEDIA\CAGCAT10\j0285750.wmf"/>
            <p:cNvPicPr>
              <a:picLocks noChangeAspect="1" noChangeArrowheads="1"/>
            </p:cNvPicPr>
            <p:nvPr/>
          </p:nvPicPr>
          <p:blipFill>
            <a:blip r:embed="rId3" cstate="print"/>
            <a:srcRect/>
            <a:stretch>
              <a:fillRect/>
            </a:stretch>
          </p:blipFill>
          <p:spPr bwMode="auto">
            <a:xfrm>
              <a:off x="4644008" y="5373216"/>
              <a:ext cx="1824228" cy="1121054"/>
            </a:xfrm>
            <a:prstGeom prst="rect">
              <a:avLst/>
            </a:prstGeom>
            <a:noFill/>
          </p:spPr>
        </p:pic>
        <p:cxnSp>
          <p:nvCxnSpPr>
            <p:cNvPr id="13" name="Прямая со стрелкой 12"/>
            <p:cNvCxnSpPr>
              <a:endCxn id="10" idx="2"/>
            </p:cNvCxnSpPr>
            <p:nvPr/>
          </p:nvCxnSpPr>
          <p:spPr>
            <a:xfrm flipV="1">
              <a:off x="5148064" y="3717032"/>
              <a:ext cx="324036" cy="165618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4" name="Прямая со стрелкой 13"/>
            <p:cNvCxnSpPr/>
            <p:nvPr/>
          </p:nvCxnSpPr>
          <p:spPr>
            <a:xfrm>
              <a:off x="5580112" y="3789040"/>
              <a:ext cx="360040" cy="172819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5" name="Блок-схема: магнитный диск 14"/>
            <p:cNvSpPr/>
            <p:nvPr/>
          </p:nvSpPr>
          <p:spPr>
            <a:xfrm>
              <a:off x="6732240" y="2420888"/>
              <a:ext cx="1224136"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t>БД</a:t>
              </a:r>
              <a:endParaRPr lang="ru-RU" sz="1200" b="1" dirty="0"/>
            </a:p>
          </p:txBody>
        </p:sp>
        <p:cxnSp>
          <p:nvCxnSpPr>
            <p:cNvPr id="16" name="Прямая со стрелкой 15"/>
            <p:cNvCxnSpPr/>
            <p:nvPr/>
          </p:nvCxnSpPr>
          <p:spPr>
            <a:xfrm flipV="1">
              <a:off x="5292080" y="3429000"/>
              <a:ext cx="1944216" cy="194421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7" name="Прямая со стрелкой 16"/>
            <p:cNvCxnSpPr/>
            <p:nvPr/>
          </p:nvCxnSpPr>
          <p:spPr>
            <a:xfrm flipH="1">
              <a:off x="6012160" y="3501008"/>
              <a:ext cx="1152128" cy="20162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7256" y="404664"/>
            <a:ext cx="6696744" cy="584775"/>
          </a:xfrm>
          <a:prstGeom prst="rect">
            <a:avLst/>
          </a:prstGeom>
          <a:noFill/>
        </p:spPr>
        <p:txBody>
          <a:bodyPr wrap="square" rtlCol="0">
            <a:spAutoFit/>
          </a:bodyPr>
          <a:lstStyle/>
          <a:p>
            <a:pPr algn="ctr"/>
            <a:r>
              <a:rPr lang="ru-RU" sz="3200" dirty="0" smtClean="0"/>
              <a:t>Хранимые документы и доступ к ним</a:t>
            </a:r>
            <a:endParaRPr lang="ru-RU" sz="3200" dirty="0"/>
          </a:p>
        </p:txBody>
      </p:sp>
      <p:sp>
        <p:nvSpPr>
          <p:cNvPr id="3" name="TextBox 2"/>
          <p:cNvSpPr txBox="1"/>
          <p:nvPr/>
        </p:nvSpPr>
        <p:spPr>
          <a:xfrm>
            <a:off x="611560" y="2060848"/>
            <a:ext cx="7488832" cy="2585323"/>
          </a:xfrm>
          <a:prstGeom prst="rect">
            <a:avLst/>
          </a:prstGeom>
          <a:noFill/>
        </p:spPr>
        <p:txBody>
          <a:bodyPr wrap="square" rtlCol="0">
            <a:spAutoFit/>
          </a:bodyPr>
          <a:lstStyle/>
          <a:p>
            <a:r>
              <a:rPr lang="ru-RU" dirty="0" smtClean="0"/>
              <a:t>-Фотографии</a:t>
            </a:r>
          </a:p>
          <a:p>
            <a:pPr>
              <a:buFontTx/>
              <a:buChar char="-"/>
            </a:pPr>
            <a:r>
              <a:rPr lang="ru-RU" dirty="0" smtClean="0"/>
              <a:t>Видео</a:t>
            </a:r>
          </a:p>
          <a:p>
            <a:pPr>
              <a:buFontTx/>
              <a:buChar char="-"/>
            </a:pPr>
            <a:r>
              <a:rPr lang="ru-RU" dirty="0" smtClean="0"/>
              <a:t>Аудио</a:t>
            </a:r>
          </a:p>
          <a:p>
            <a:pPr>
              <a:buFontTx/>
              <a:buChar char="-"/>
            </a:pPr>
            <a:r>
              <a:rPr lang="ru-RU" dirty="0" smtClean="0"/>
              <a:t>Документные формат </a:t>
            </a:r>
            <a:r>
              <a:rPr lang="en-US" dirty="0" smtClean="0"/>
              <a:t>(PDF </a:t>
            </a:r>
            <a:r>
              <a:rPr lang="ru-RU" dirty="0" smtClean="0"/>
              <a:t>др.)</a:t>
            </a:r>
          </a:p>
          <a:p>
            <a:pPr>
              <a:buFontTx/>
              <a:buChar char="-"/>
            </a:pPr>
            <a:r>
              <a:rPr lang="ru-RU" dirty="0" smtClean="0"/>
              <a:t>Любые файлы</a:t>
            </a:r>
          </a:p>
          <a:p>
            <a:r>
              <a:rPr lang="ru-RU" dirty="0" smtClean="0"/>
              <a:t>-*Файловые сборки (</a:t>
            </a:r>
            <a:r>
              <a:rPr lang="en-US" dirty="0" smtClean="0"/>
              <a:t>DVD </a:t>
            </a:r>
            <a:r>
              <a:rPr lang="ru-RU" dirty="0" smtClean="0"/>
              <a:t>и др.)</a:t>
            </a:r>
          </a:p>
          <a:p>
            <a:r>
              <a:rPr lang="ru-RU" dirty="0" smtClean="0"/>
              <a:t>-Имиджи сверхбольшого разрешения (</a:t>
            </a:r>
            <a:r>
              <a:rPr lang="en-US" dirty="0" err="1" smtClean="0"/>
              <a:t>DeepZoom</a:t>
            </a:r>
            <a:r>
              <a:rPr lang="en-US" dirty="0" smtClean="0"/>
              <a:t>)</a:t>
            </a:r>
          </a:p>
          <a:p>
            <a:r>
              <a:rPr lang="en-US" dirty="0" smtClean="0"/>
              <a:t>-</a:t>
            </a:r>
            <a:r>
              <a:rPr lang="ru-RU" dirty="0" smtClean="0"/>
              <a:t>*Композиции (</a:t>
            </a:r>
            <a:r>
              <a:rPr lang="en-US" dirty="0" smtClean="0"/>
              <a:t>HTML </a:t>
            </a:r>
            <a:r>
              <a:rPr lang="ru-RU" dirty="0" smtClean="0"/>
              <a:t>и др.)</a:t>
            </a:r>
          </a:p>
          <a:p>
            <a:r>
              <a:rPr lang="ru-RU" dirty="0" smtClean="0"/>
              <a:t>-*Ссылки на внешние источники </a:t>
            </a:r>
            <a:endParaRPr lang="ru-RU" dirty="0"/>
          </a:p>
        </p:txBody>
      </p:sp>
      <p:grpSp>
        <p:nvGrpSpPr>
          <p:cNvPr id="4" name="Группа 3"/>
          <p:cNvGrpSpPr/>
          <p:nvPr/>
        </p:nvGrpSpPr>
        <p:grpSpPr>
          <a:xfrm>
            <a:off x="107504" y="188640"/>
            <a:ext cx="2257400" cy="1512168"/>
            <a:chOff x="1035224" y="2204864"/>
            <a:chExt cx="6921152" cy="4289406"/>
          </a:xfrm>
        </p:grpSpPr>
        <p:sp>
          <p:nvSpPr>
            <p:cNvPr id="5" name="Прямоугольник 4"/>
            <p:cNvSpPr/>
            <p:nvPr/>
          </p:nvSpPr>
          <p:spPr>
            <a:xfrm>
              <a:off x="1035224" y="27725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6" name="Прямоугольник 5"/>
            <p:cNvSpPr/>
            <p:nvPr/>
          </p:nvSpPr>
          <p:spPr>
            <a:xfrm>
              <a:off x="1187624" y="29249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7" name="Прямоугольник 6"/>
            <p:cNvSpPr/>
            <p:nvPr/>
          </p:nvSpPr>
          <p:spPr>
            <a:xfrm>
              <a:off x="1340024" y="30773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8" name="Прямоугольник 7"/>
            <p:cNvSpPr/>
            <p:nvPr/>
          </p:nvSpPr>
          <p:spPr>
            <a:xfrm>
              <a:off x="1492424" y="32297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9" name="Picture 2"/>
            <p:cNvPicPr>
              <a:picLocks noChangeAspect="1" noChangeArrowheads="1"/>
            </p:cNvPicPr>
            <p:nvPr/>
          </p:nvPicPr>
          <p:blipFill>
            <a:blip r:embed="rId2" cstate="print"/>
            <a:srcRect/>
            <a:stretch>
              <a:fillRect/>
            </a:stretch>
          </p:blipFill>
          <p:spPr bwMode="auto">
            <a:xfrm>
              <a:off x="1619672" y="3356992"/>
              <a:ext cx="1201879" cy="1224136"/>
            </a:xfrm>
            <a:prstGeom prst="rect">
              <a:avLst/>
            </a:prstGeom>
            <a:noFill/>
            <a:ln w="9525">
              <a:noFill/>
              <a:miter lim="800000"/>
              <a:headEnd/>
              <a:tailEnd/>
            </a:ln>
            <a:effectLst/>
          </p:spPr>
        </p:pic>
        <p:sp>
          <p:nvSpPr>
            <p:cNvPr id="10" name="Прямоугольник 9"/>
            <p:cNvSpPr/>
            <p:nvPr/>
          </p:nvSpPr>
          <p:spPr>
            <a:xfrm>
              <a:off x="4427984" y="2204864"/>
              <a:ext cx="208823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 </a:t>
              </a:r>
              <a:r>
                <a:rPr lang="ru-RU" b="1" dirty="0" smtClean="0"/>
                <a:t>ЭА</a:t>
              </a:r>
              <a:endParaRPr lang="ru-RU" b="1" dirty="0"/>
            </a:p>
          </p:txBody>
        </p:sp>
        <p:cxnSp>
          <p:nvCxnSpPr>
            <p:cNvPr id="11" name="Прямая со стрелкой 10"/>
            <p:cNvCxnSpPr>
              <a:stCxn id="9" idx="3"/>
              <a:endCxn id="10" idx="1"/>
            </p:cNvCxnSpPr>
            <p:nvPr/>
          </p:nvCxnSpPr>
          <p:spPr>
            <a:xfrm flipV="1">
              <a:off x="2821551" y="2960948"/>
              <a:ext cx="1606433" cy="10081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2" name="Picture 10" descr="C:\Program Files (x86)\Microsoft Office\MEDIA\CAGCAT10\j0285750.wmf"/>
            <p:cNvPicPr>
              <a:picLocks noChangeAspect="1" noChangeArrowheads="1"/>
            </p:cNvPicPr>
            <p:nvPr/>
          </p:nvPicPr>
          <p:blipFill>
            <a:blip r:embed="rId3" cstate="print"/>
            <a:srcRect/>
            <a:stretch>
              <a:fillRect/>
            </a:stretch>
          </p:blipFill>
          <p:spPr bwMode="auto">
            <a:xfrm>
              <a:off x="4644008" y="5373216"/>
              <a:ext cx="1824228" cy="1121054"/>
            </a:xfrm>
            <a:prstGeom prst="rect">
              <a:avLst/>
            </a:prstGeom>
            <a:noFill/>
          </p:spPr>
        </p:pic>
        <p:cxnSp>
          <p:nvCxnSpPr>
            <p:cNvPr id="13" name="Прямая со стрелкой 12"/>
            <p:cNvCxnSpPr>
              <a:endCxn id="10" idx="2"/>
            </p:cNvCxnSpPr>
            <p:nvPr/>
          </p:nvCxnSpPr>
          <p:spPr>
            <a:xfrm flipV="1">
              <a:off x="5148064" y="3717032"/>
              <a:ext cx="324036" cy="165618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4" name="Прямая со стрелкой 13"/>
            <p:cNvCxnSpPr/>
            <p:nvPr/>
          </p:nvCxnSpPr>
          <p:spPr>
            <a:xfrm>
              <a:off x="5580112" y="3789040"/>
              <a:ext cx="360040" cy="172819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5" name="Блок-схема: магнитный диск 14"/>
            <p:cNvSpPr/>
            <p:nvPr/>
          </p:nvSpPr>
          <p:spPr>
            <a:xfrm>
              <a:off x="6732240" y="2420888"/>
              <a:ext cx="1224136"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t>БД</a:t>
              </a:r>
              <a:endParaRPr lang="ru-RU" sz="1200" b="1" dirty="0"/>
            </a:p>
          </p:txBody>
        </p:sp>
        <p:cxnSp>
          <p:nvCxnSpPr>
            <p:cNvPr id="16" name="Прямая со стрелкой 15"/>
            <p:cNvCxnSpPr/>
            <p:nvPr/>
          </p:nvCxnSpPr>
          <p:spPr>
            <a:xfrm flipV="1">
              <a:off x="5292080" y="3429000"/>
              <a:ext cx="1944216" cy="194421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7" name="Прямая со стрелкой 16"/>
            <p:cNvCxnSpPr/>
            <p:nvPr/>
          </p:nvCxnSpPr>
          <p:spPr>
            <a:xfrm flipH="1">
              <a:off x="6012160" y="3501008"/>
              <a:ext cx="1152128" cy="20162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3728" y="332656"/>
            <a:ext cx="6264696" cy="584775"/>
          </a:xfrm>
          <a:prstGeom prst="rect">
            <a:avLst/>
          </a:prstGeom>
          <a:noFill/>
        </p:spPr>
        <p:txBody>
          <a:bodyPr wrap="square" rtlCol="0">
            <a:spAutoFit/>
          </a:bodyPr>
          <a:lstStyle/>
          <a:p>
            <a:pPr algn="ctr"/>
            <a:r>
              <a:rPr lang="ru-RU" sz="3200" dirty="0" smtClean="0"/>
              <a:t>Структура </a:t>
            </a:r>
            <a:r>
              <a:rPr lang="ru-RU" sz="3200" dirty="0" err="1" smtClean="0"/>
              <a:t>репозитория</a:t>
            </a:r>
            <a:endParaRPr lang="ru-RU" sz="3200" dirty="0"/>
          </a:p>
        </p:txBody>
      </p:sp>
      <p:pic>
        <p:nvPicPr>
          <p:cNvPr id="2051" name="Picture 3"/>
          <p:cNvPicPr>
            <a:picLocks noChangeAspect="1" noChangeArrowheads="1"/>
          </p:cNvPicPr>
          <p:nvPr/>
        </p:nvPicPr>
        <p:blipFill>
          <a:blip r:embed="rId2" cstate="print"/>
          <a:srcRect/>
          <a:stretch>
            <a:fillRect/>
          </a:stretch>
        </p:blipFill>
        <p:spPr bwMode="auto">
          <a:xfrm>
            <a:off x="107504" y="1916832"/>
            <a:ext cx="8854688" cy="3528391"/>
          </a:xfrm>
          <a:prstGeom prst="rect">
            <a:avLst/>
          </a:prstGeom>
          <a:noFill/>
          <a:ln w="9525">
            <a:noFill/>
            <a:miter lim="800000"/>
            <a:headEnd/>
            <a:tailEnd/>
          </a:ln>
        </p:spPr>
      </p:pic>
      <p:sp>
        <p:nvSpPr>
          <p:cNvPr id="5" name="Прямоугольник 4"/>
          <p:cNvSpPr/>
          <p:nvPr/>
        </p:nvSpPr>
        <p:spPr>
          <a:xfrm>
            <a:off x="251520" y="4437112"/>
            <a:ext cx="2592288" cy="10801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6" name="Прямоугольник 5"/>
          <p:cNvSpPr/>
          <p:nvPr/>
        </p:nvSpPr>
        <p:spPr>
          <a:xfrm>
            <a:off x="323528" y="1412776"/>
            <a:ext cx="2592288" cy="5760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grpSp>
        <p:nvGrpSpPr>
          <p:cNvPr id="7" name="Группа 6"/>
          <p:cNvGrpSpPr/>
          <p:nvPr/>
        </p:nvGrpSpPr>
        <p:grpSpPr>
          <a:xfrm>
            <a:off x="0" y="188640"/>
            <a:ext cx="2257400" cy="1512168"/>
            <a:chOff x="1035224" y="2204864"/>
            <a:chExt cx="6921152" cy="4289406"/>
          </a:xfrm>
        </p:grpSpPr>
        <p:sp>
          <p:nvSpPr>
            <p:cNvPr id="8" name="Прямоугольник 7"/>
            <p:cNvSpPr/>
            <p:nvPr/>
          </p:nvSpPr>
          <p:spPr>
            <a:xfrm>
              <a:off x="1035224" y="27725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9" name="Прямоугольник 8"/>
            <p:cNvSpPr/>
            <p:nvPr/>
          </p:nvSpPr>
          <p:spPr>
            <a:xfrm>
              <a:off x="1187624" y="29249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10" name="Прямоугольник 9"/>
            <p:cNvSpPr/>
            <p:nvPr/>
          </p:nvSpPr>
          <p:spPr>
            <a:xfrm>
              <a:off x="1340024" y="30773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11" name="Прямоугольник 10"/>
            <p:cNvSpPr/>
            <p:nvPr/>
          </p:nvSpPr>
          <p:spPr>
            <a:xfrm>
              <a:off x="1492424" y="32297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12" name="Picture 2"/>
            <p:cNvPicPr>
              <a:picLocks noChangeAspect="1" noChangeArrowheads="1"/>
            </p:cNvPicPr>
            <p:nvPr/>
          </p:nvPicPr>
          <p:blipFill>
            <a:blip r:embed="rId3" cstate="print"/>
            <a:srcRect/>
            <a:stretch>
              <a:fillRect/>
            </a:stretch>
          </p:blipFill>
          <p:spPr bwMode="auto">
            <a:xfrm>
              <a:off x="1619672" y="3356992"/>
              <a:ext cx="1201879" cy="1224136"/>
            </a:xfrm>
            <a:prstGeom prst="rect">
              <a:avLst/>
            </a:prstGeom>
            <a:noFill/>
            <a:ln w="9525">
              <a:noFill/>
              <a:miter lim="800000"/>
              <a:headEnd/>
              <a:tailEnd/>
            </a:ln>
            <a:effectLst/>
          </p:spPr>
        </p:pic>
        <p:sp>
          <p:nvSpPr>
            <p:cNvPr id="13" name="Прямоугольник 12"/>
            <p:cNvSpPr/>
            <p:nvPr/>
          </p:nvSpPr>
          <p:spPr>
            <a:xfrm>
              <a:off x="4427984" y="2204864"/>
              <a:ext cx="208823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 </a:t>
              </a:r>
              <a:r>
                <a:rPr lang="ru-RU" b="1" dirty="0" smtClean="0"/>
                <a:t>ЭА</a:t>
              </a:r>
              <a:endParaRPr lang="ru-RU" b="1" dirty="0"/>
            </a:p>
          </p:txBody>
        </p:sp>
        <p:cxnSp>
          <p:nvCxnSpPr>
            <p:cNvPr id="14" name="Прямая со стрелкой 13"/>
            <p:cNvCxnSpPr>
              <a:stCxn id="12" idx="3"/>
              <a:endCxn id="13" idx="1"/>
            </p:cNvCxnSpPr>
            <p:nvPr/>
          </p:nvCxnSpPr>
          <p:spPr>
            <a:xfrm flipV="1">
              <a:off x="2821551" y="2960948"/>
              <a:ext cx="1606433" cy="10081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5" name="Picture 10" descr="C:\Program Files (x86)\Microsoft Office\MEDIA\CAGCAT10\j0285750.wmf"/>
            <p:cNvPicPr>
              <a:picLocks noChangeAspect="1" noChangeArrowheads="1"/>
            </p:cNvPicPr>
            <p:nvPr/>
          </p:nvPicPr>
          <p:blipFill>
            <a:blip r:embed="rId4" cstate="print"/>
            <a:srcRect/>
            <a:stretch>
              <a:fillRect/>
            </a:stretch>
          </p:blipFill>
          <p:spPr bwMode="auto">
            <a:xfrm>
              <a:off x="4644008" y="5373216"/>
              <a:ext cx="1824228" cy="1121054"/>
            </a:xfrm>
            <a:prstGeom prst="rect">
              <a:avLst/>
            </a:prstGeom>
            <a:noFill/>
          </p:spPr>
        </p:pic>
        <p:cxnSp>
          <p:nvCxnSpPr>
            <p:cNvPr id="16" name="Прямая со стрелкой 15"/>
            <p:cNvCxnSpPr>
              <a:endCxn id="13" idx="2"/>
            </p:cNvCxnSpPr>
            <p:nvPr/>
          </p:nvCxnSpPr>
          <p:spPr>
            <a:xfrm flipV="1">
              <a:off x="5148064" y="3717032"/>
              <a:ext cx="324036" cy="165618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7" name="Прямая со стрелкой 16"/>
            <p:cNvCxnSpPr/>
            <p:nvPr/>
          </p:nvCxnSpPr>
          <p:spPr>
            <a:xfrm>
              <a:off x="5580112" y="3789040"/>
              <a:ext cx="360040" cy="172819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8" name="Блок-схема: магнитный диск 17"/>
            <p:cNvSpPr/>
            <p:nvPr/>
          </p:nvSpPr>
          <p:spPr>
            <a:xfrm>
              <a:off x="6732240" y="2420888"/>
              <a:ext cx="1224136"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t>БД</a:t>
              </a:r>
              <a:endParaRPr lang="ru-RU" sz="1200" b="1" dirty="0"/>
            </a:p>
          </p:txBody>
        </p:sp>
        <p:cxnSp>
          <p:nvCxnSpPr>
            <p:cNvPr id="19" name="Прямая со стрелкой 18"/>
            <p:cNvCxnSpPr/>
            <p:nvPr/>
          </p:nvCxnSpPr>
          <p:spPr>
            <a:xfrm flipV="1">
              <a:off x="5292080" y="3429000"/>
              <a:ext cx="1944216" cy="194421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0" name="Прямая со стрелкой 19"/>
            <p:cNvCxnSpPr/>
            <p:nvPr/>
          </p:nvCxnSpPr>
          <p:spPr>
            <a:xfrm flipH="1">
              <a:off x="6012160" y="3501008"/>
              <a:ext cx="1152128" cy="20162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Чуть-чуть физических аспектов компьютерной коммуникации</a:t>
            </a:r>
            <a:endParaRPr lang="ru-RU" dirty="0"/>
          </a:p>
        </p:txBody>
      </p:sp>
      <p:sp>
        <p:nvSpPr>
          <p:cNvPr id="4" name="TextBox 3"/>
          <p:cNvSpPr txBox="1"/>
          <p:nvPr/>
        </p:nvSpPr>
        <p:spPr>
          <a:xfrm>
            <a:off x="539553" y="2060848"/>
            <a:ext cx="8496944" cy="4524315"/>
          </a:xfrm>
          <a:prstGeom prst="rect">
            <a:avLst/>
          </a:prstGeom>
          <a:noFill/>
        </p:spPr>
        <p:txBody>
          <a:bodyPr wrap="square" rtlCol="0">
            <a:spAutoFit/>
          </a:bodyPr>
          <a:lstStyle/>
          <a:p>
            <a:r>
              <a:rPr lang="ru-RU" dirty="0" smtClean="0"/>
              <a:t>У каждого компьютера есть </a:t>
            </a:r>
            <a:r>
              <a:rPr lang="en-US" dirty="0" smtClean="0"/>
              <a:t>IP-</a:t>
            </a:r>
            <a:r>
              <a:rPr lang="ru-RU" dirty="0" smtClean="0"/>
              <a:t>адрес, напр. </a:t>
            </a:r>
            <a:r>
              <a:rPr lang="en-US" dirty="0" smtClean="0"/>
              <a:t>84.237.72.58 (</a:t>
            </a:r>
            <a:r>
              <a:rPr lang="en-US" dirty="0" err="1" smtClean="0"/>
              <a:t>mag.iis.nsk.su</a:t>
            </a:r>
            <a:r>
              <a:rPr lang="en-US" dirty="0" smtClean="0"/>
              <a:t>)</a:t>
            </a:r>
            <a:r>
              <a:rPr lang="ru-RU" dirty="0" smtClean="0"/>
              <a:t> </a:t>
            </a:r>
          </a:p>
          <a:p>
            <a:endParaRPr lang="ru-RU" dirty="0" smtClean="0"/>
          </a:p>
          <a:p>
            <a:r>
              <a:rPr lang="ru-RU" dirty="0" smtClean="0"/>
              <a:t>Один компьютер может «подсоединиться» у другому через порт.</a:t>
            </a:r>
            <a:r>
              <a:rPr lang="en-US" dirty="0" smtClean="0"/>
              <a:t> </a:t>
            </a:r>
            <a:r>
              <a:rPr lang="ru-RU" dirty="0" smtClean="0"/>
              <a:t>Порт задается числом, напр. </a:t>
            </a:r>
            <a:r>
              <a:rPr lang="en-US" dirty="0" smtClean="0"/>
              <a:t>84.237.72.58:80 – </a:t>
            </a:r>
            <a:r>
              <a:rPr lang="ru-RU" dirty="0" smtClean="0"/>
              <a:t>подсоединение текущего с компьютером </a:t>
            </a:r>
            <a:r>
              <a:rPr lang="en-US" dirty="0" smtClean="0"/>
              <a:t>84.237.72.58</a:t>
            </a:r>
            <a:r>
              <a:rPr lang="ru-RU" dirty="0" smtClean="0"/>
              <a:t> через порт 80. </a:t>
            </a:r>
            <a:endParaRPr lang="en-US" dirty="0" smtClean="0"/>
          </a:p>
          <a:p>
            <a:endParaRPr lang="ru-RU" dirty="0" smtClean="0"/>
          </a:p>
          <a:p>
            <a:r>
              <a:rPr lang="ru-RU" dirty="0" smtClean="0"/>
              <a:t>Коммуникация определяется набором (стеком) </a:t>
            </a:r>
            <a:r>
              <a:rPr lang="ru-RU" dirty="0" err="1" smtClean="0"/>
              <a:t>интернет-протоколов</a:t>
            </a:r>
            <a:r>
              <a:rPr lang="ru-RU" dirty="0" smtClean="0"/>
              <a:t>, соответствующих </a:t>
            </a:r>
            <a:r>
              <a:rPr lang="en-US" dirty="0" smtClean="0"/>
              <a:t>OSI (Open Systems Interconnection model). OSI </a:t>
            </a:r>
            <a:r>
              <a:rPr lang="ru-RU" dirty="0" smtClean="0"/>
              <a:t>состоит из уровней:</a:t>
            </a:r>
          </a:p>
          <a:p>
            <a:endParaRPr lang="ru-RU" dirty="0" smtClean="0"/>
          </a:p>
          <a:p>
            <a:r>
              <a:rPr lang="ru-RU" dirty="0" smtClean="0"/>
              <a:t>3.1	Прикладной уровень</a:t>
            </a:r>
          </a:p>
          <a:p>
            <a:r>
              <a:rPr lang="ru-RU" dirty="0" smtClean="0"/>
              <a:t>3.2	Уровень представления</a:t>
            </a:r>
          </a:p>
          <a:p>
            <a:r>
              <a:rPr lang="ru-RU" dirty="0" smtClean="0"/>
              <a:t>3.3	Сеансовый уровень</a:t>
            </a:r>
          </a:p>
          <a:p>
            <a:r>
              <a:rPr lang="ru-RU" dirty="0" smtClean="0"/>
              <a:t>3.4	Транспортный уровень</a:t>
            </a:r>
          </a:p>
          <a:p>
            <a:r>
              <a:rPr lang="ru-RU" dirty="0" smtClean="0"/>
              <a:t>3.5	Сетевой уровень</a:t>
            </a:r>
          </a:p>
          <a:p>
            <a:r>
              <a:rPr lang="ru-RU" dirty="0" smtClean="0"/>
              <a:t>3.6	Канальный уровень</a:t>
            </a:r>
          </a:p>
          <a:p>
            <a:r>
              <a:rPr lang="ru-RU" dirty="0" smtClean="0"/>
              <a:t>3.7	Физический уровень</a:t>
            </a:r>
            <a:endParaRPr lang="ru-RU"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1720" y="332656"/>
            <a:ext cx="6624736" cy="584775"/>
          </a:xfrm>
          <a:prstGeom prst="rect">
            <a:avLst/>
          </a:prstGeom>
          <a:noFill/>
        </p:spPr>
        <p:txBody>
          <a:bodyPr wrap="square" rtlCol="0">
            <a:spAutoFit/>
          </a:bodyPr>
          <a:lstStyle/>
          <a:p>
            <a:pPr algn="ctr"/>
            <a:r>
              <a:rPr lang="ru-RU" sz="3200" dirty="0" smtClean="0"/>
              <a:t>Структура базы данных</a:t>
            </a:r>
            <a:endParaRPr lang="ru-RU" sz="3200" dirty="0"/>
          </a:p>
        </p:txBody>
      </p:sp>
      <p:pic>
        <p:nvPicPr>
          <p:cNvPr id="3" name="Объект 5"/>
          <p:cNvPicPr>
            <a:picLocks noChangeArrowheads="1"/>
          </p:cNvPicPr>
          <p:nvPr/>
        </p:nvPicPr>
        <p:blipFill>
          <a:blip r:embed="rId2" cstate="print"/>
          <a:srcRect t="-3340" r="-1945" b="-285"/>
          <a:stretch>
            <a:fillRect/>
          </a:stretch>
        </p:blipFill>
        <p:spPr bwMode="auto">
          <a:xfrm>
            <a:off x="2051720" y="1988840"/>
            <a:ext cx="4481513" cy="3062287"/>
          </a:xfrm>
          <a:prstGeom prst="rect">
            <a:avLst/>
          </a:prstGeom>
          <a:noFill/>
          <a:ln w="9525">
            <a:noFill/>
            <a:miter lim="800000"/>
            <a:headEnd/>
            <a:tailEnd/>
          </a:ln>
        </p:spPr>
      </p:pic>
      <p:grpSp>
        <p:nvGrpSpPr>
          <p:cNvPr id="4" name="Группа 3"/>
          <p:cNvGrpSpPr/>
          <p:nvPr/>
        </p:nvGrpSpPr>
        <p:grpSpPr>
          <a:xfrm>
            <a:off x="0" y="188640"/>
            <a:ext cx="2257400" cy="1512168"/>
            <a:chOff x="1035224" y="2204864"/>
            <a:chExt cx="6921152" cy="4289406"/>
          </a:xfrm>
        </p:grpSpPr>
        <p:sp>
          <p:nvSpPr>
            <p:cNvPr id="5" name="Прямоугольник 4"/>
            <p:cNvSpPr/>
            <p:nvPr/>
          </p:nvSpPr>
          <p:spPr>
            <a:xfrm>
              <a:off x="1035224" y="27725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6" name="Прямоугольник 5"/>
            <p:cNvSpPr/>
            <p:nvPr/>
          </p:nvSpPr>
          <p:spPr>
            <a:xfrm>
              <a:off x="1187624" y="29249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7" name="Прямоугольник 6"/>
            <p:cNvSpPr/>
            <p:nvPr/>
          </p:nvSpPr>
          <p:spPr>
            <a:xfrm>
              <a:off x="1340024" y="30773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8" name="Прямоугольник 7"/>
            <p:cNvSpPr/>
            <p:nvPr/>
          </p:nvSpPr>
          <p:spPr>
            <a:xfrm>
              <a:off x="1492424" y="32297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9" name="Picture 2"/>
            <p:cNvPicPr>
              <a:picLocks noChangeAspect="1" noChangeArrowheads="1"/>
            </p:cNvPicPr>
            <p:nvPr/>
          </p:nvPicPr>
          <p:blipFill>
            <a:blip r:embed="rId3" cstate="print"/>
            <a:srcRect/>
            <a:stretch>
              <a:fillRect/>
            </a:stretch>
          </p:blipFill>
          <p:spPr bwMode="auto">
            <a:xfrm>
              <a:off x="1619672" y="3356992"/>
              <a:ext cx="1201879" cy="1224136"/>
            </a:xfrm>
            <a:prstGeom prst="rect">
              <a:avLst/>
            </a:prstGeom>
            <a:noFill/>
            <a:ln w="9525">
              <a:noFill/>
              <a:miter lim="800000"/>
              <a:headEnd/>
              <a:tailEnd/>
            </a:ln>
            <a:effectLst/>
          </p:spPr>
        </p:pic>
        <p:sp>
          <p:nvSpPr>
            <p:cNvPr id="10" name="Прямоугольник 9"/>
            <p:cNvSpPr/>
            <p:nvPr/>
          </p:nvSpPr>
          <p:spPr>
            <a:xfrm>
              <a:off x="4427984" y="2204864"/>
              <a:ext cx="208823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 </a:t>
              </a:r>
              <a:r>
                <a:rPr lang="ru-RU" b="1" dirty="0" smtClean="0"/>
                <a:t>ЭА</a:t>
              </a:r>
              <a:endParaRPr lang="ru-RU" b="1" dirty="0"/>
            </a:p>
          </p:txBody>
        </p:sp>
        <p:cxnSp>
          <p:nvCxnSpPr>
            <p:cNvPr id="11" name="Прямая со стрелкой 10"/>
            <p:cNvCxnSpPr>
              <a:stCxn id="9" idx="3"/>
              <a:endCxn id="10" idx="1"/>
            </p:cNvCxnSpPr>
            <p:nvPr/>
          </p:nvCxnSpPr>
          <p:spPr>
            <a:xfrm flipV="1">
              <a:off x="2821551" y="2960948"/>
              <a:ext cx="1606433" cy="10081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2" name="Picture 10" descr="C:\Program Files (x86)\Microsoft Office\MEDIA\CAGCAT10\j0285750.wmf"/>
            <p:cNvPicPr>
              <a:picLocks noChangeAspect="1" noChangeArrowheads="1"/>
            </p:cNvPicPr>
            <p:nvPr/>
          </p:nvPicPr>
          <p:blipFill>
            <a:blip r:embed="rId4" cstate="print"/>
            <a:srcRect/>
            <a:stretch>
              <a:fillRect/>
            </a:stretch>
          </p:blipFill>
          <p:spPr bwMode="auto">
            <a:xfrm>
              <a:off x="4644008" y="5373216"/>
              <a:ext cx="1824228" cy="1121054"/>
            </a:xfrm>
            <a:prstGeom prst="rect">
              <a:avLst/>
            </a:prstGeom>
            <a:noFill/>
          </p:spPr>
        </p:pic>
        <p:cxnSp>
          <p:nvCxnSpPr>
            <p:cNvPr id="13" name="Прямая со стрелкой 12"/>
            <p:cNvCxnSpPr>
              <a:endCxn id="10" idx="2"/>
            </p:cNvCxnSpPr>
            <p:nvPr/>
          </p:nvCxnSpPr>
          <p:spPr>
            <a:xfrm flipV="1">
              <a:off x="5148064" y="3717032"/>
              <a:ext cx="324036" cy="165618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4" name="Прямая со стрелкой 13"/>
            <p:cNvCxnSpPr/>
            <p:nvPr/>
          </p:nvCxnSpPr>
          <p:spPr>
            <a:xfrm>
              <a:off x="5580112" y="3789040"/>
              <a:ext cx="360040" cy="172819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5" name="Блок-схема: магнитный диск 14"/>
            <p:cNvSpPr/>
            <p:nvPr/>
          </p:nvSpPr>
          <p:spPr>
            <a:xfrm>
              <a:off x="6732240" y="2420888"/>
              <a:ext cx="1224136"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t>БД</a:t>
              </a:r>
              <a:endParaRPr lang="ru-RU" sz="1200" b="1" dirty="0"/>
            </a:p>
          </p:txBody>
        </p:sp>
        <p:cxnSp>
          <p:nvCxnSpPr>
            <p:cNvPr id="16" name="Прямая со стрелкой 15"/>
            <p:cNvCxnSpPr/>
            <p:nvPr/>
          </p:nvCxnSpPr>
          <p:spPr>
            <a:xfrm flipV="1">
              <a:off x="5292080" y="3429000"/>
              <a:ext cx="1944216" cy="194421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7" name="Прямая со стрелкой 16"/>
            <p:cNvCxnSpPr/>
            <p:nvPr/>
          </p:nvCxnSpPr>
          <p:spPr>
            <a:xfrm flipH="1">
              <a:off x="6012160" y="3501008"/>
              <a:ext cx="1152128" cy="20162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907704" y="1754104"/>
            <a:ext cx="6261125" cy="5103896"/>
          </a:xfrm>
          <a:prstGeom prst="rect">
            <a:avLst/>
          </a:prstGeom>
          <a:noFill/>
          <a:ln w="9525">
            <a:noFill/>
            <a:miter lim="800000"/>
            <a:headEnd/>
            <a:tailEnd/>
          </a:ln>
        </p:spPr>
      </p:pic>
      <p:sp>
        <p:nvSpPr>
          <p:cNvPr id="3" name="TextBox 2"/>
          <p:cNvSpPr txBox="1"/>
          <p:nvPr/>
        </p:nvSpPr>
        <p:spPr>
          <a:xfrm>
            <a:off x="2123728" y="116632"/>
            <a:ext cx="6552728" cy="1077218"/>
          </a:xfrm>
          <a:prstGeom prst="rect">
            <a:avLst/>
          </a:prstGeom>
          <a:noFill/>
        </p:spPr>
        <p:txBody>
          <a:bodyPr wrap="square" rtlCol="0">
            <a:spAutoFit/>
          </a:bodyPr>
          <a:lstStyle/>
          <a:p>
            <a:pPr algn="ctr"/>
            <a:r>
              <a:rPr lang="ru-RU" sz="3200" dirty="0" smtClean="0"/>
              <a:t>Управление содержимым </a:t>
            </a:r>
            <a:r>
              <a:rPr lang="ru-RU" sz="3200" dirty="0" err="1" smtClean="0"/>
              <a:t>репозитория</a:t>
            </a:r>
            <a:r>
              <a:rPr lang="ru-RU" sz="3200" dirty="0" smtClean="0"/>
              <a:t> </a:t>
            </a:r>
            <a:endParaRPr lang="ru-RU" sz="3200" dirty="0"/>
          </a:p>
        </p:txBody>
      </p:sp>
      <p:grpSp>
        <p:nvGrpSpPr>
          <p:cNvPr id="4" name="Группа 3"/>
          <p:cNvGrpSpPr/>
          <p:nvPr/>
        </p:nvGrpSpPr>
        <p:grpSpPr>
          <a:xfrm>
            <a:off x="0" y="188640"/>
            <a:ext cx="2257400" cy="1512168"/>
            <a:chOff x="1035224" y="2204864"/>
            <a:chExt cx="6921152" cy="4289406"/>
          </a:xfrm>
        </p:grpSpPr>
        <p:sp>
          <p:nvSpPr>
            <p:cNvPr id="5" name="Прямоугольник 4"/>
            <p:cNvSpPr/>
            <p:nvPr/>
          </p:nvSpPr>
          <p:spPr>
            <a:xfrm>
              <a:off x="1035224" y="27725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6" name="Прямоугольник 5"/>
            <p:cNvSpPr/>
            <p:nvPr/>
          </p:nvSpPr>
          <p:spPr>
            <a:xfrm>
              <a:off x="1187624" y="29249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7" name="Прямоугольник 6"/>
            <p:cNvSpPr/>
            <p:nvPr/>
          </p:nvSpPr>
          <p:spPr>
            <a:xfrm>
              <a:off x="1340024" y="30773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8" name="Прямоугольник 7"/>
            <p:cNvSpPr/>
            <p:nvPr/>
          </p:nvSpPr>
          <p:spPr>
            <a:xfrm>
              <a:off x="1492424" y="32297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9" name="Picture 2"/>
            <p:cNvPicPr>
              <a:picLocks noChangeAspect="1" noChangeArrowheads="1"/>
            </p:cNvPicPr>
            <p:nvPr/>
          </p:nvPicPr>
          <p:blipFill>
            <a:blip r:embed="rId3" cstate="print"/>
            <a:srcRect/>
            <a:stretch>
              <a:fillRect/>
            </a:stretch>
          </p:blipFill>
          <p:spPr bwMode="auto">
            <a:xfrm>
              <a:off x="1619672" y="3356992"/>
              <a:ext cx="1201879" cy="1224136"/>
            </a:xfrm>
            <a:prstGeom prst="rect">
              <a:avLst/>
            </a:prstGeom>
            <a:noFill/>
            <a:ln w="9525">
              <a:noFill/>
              <a:miter lim="800000"/>
              <a:headEnd/>
              <a:tailEnd/>
            </a:ln>
            <a:effectLst/>
          </p:spPr>
        </p:pic>
        <p:sp>
          <p:nvSpPr>
            <p:cNvPr id="10" name="Прямоугольник 9"/>
            <p:cNvSpPr/>
            <p:nvPr/>
          </p:nvSpPr>
          <p:spPr>
            <a:xfrm>
              <a:off x="4427984" y="2204864"/>
              <a:ext cx="208823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 </a:t>
              </a:r>
              <a:r>
                <a:rPr lang="ru-RU" b="1" dirty="0" smtClean="0"/>
                <a:t>ЭА</a:t>
              </a:r>
              <a:endParaRPr lang="ru-RU" b="1" dirty="0"/>
            </a:p>
          </p:txBody>
        </p:sp>
        <p:cxnSp>
          <p:nvCxnSpPr>
            <p:cNvPr id="11" name="Прямая со стрелкой 10"/>
            <p:cNvCxnSpPr>
              <a:stCxn id="9" idx="3"/>
              <a:endCxn id="10" idx="1"/>
            </p:cNvCxnSpPr>
            <p:nvPr/>
          </p:nvCxnSpPr>
          <p:spPr>
            <a:xfrm flipV="1">
              <a:off x="2821551" y="2960948"/>
              <a:ext cx="1606433" cy="10081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2" name="Picture 10" descr="C:\Program Files (x86)\Microsoft Office\MEDIA\CAGCAT10\j0285750.wmf"/>
            <p:cNvPicPr>
              <a:picLocks noChangeAspect="1" noChangeArrowheads="1"/>
            </p:cNvPicPr>
            <p:nvPr/>
          </p:nvPicPr>
          <p:blipFill>
            <a:blip r:embed="rId4" cstate="print"/>
            <a:srcRect/>
            <a:stretch>
              <a:fillRect/>
            </a:stretch>
          </p:blipFill>
          <p:spPr bwMode="auto">
            <a:xfrm>
              <a:off x="4644008" y="5373216"/>
              <a:ext cx="1824228" cy="1121054"/>
            </a:xfrm>
            <a:prstGeom prst="rect">
              <a:avLst/>
            </a:prstGeom>
            <a:noFill/>
          </p:spPr>
        </p:pic>
        <p:cxnSp>
          <p:nvCxnSpPr>
            <p:cNvPr id="13" name="Прямая со стрелкой 12"/>
            <p:cNvCxnSpPr>
              <a:endCxn id="10" idx="2"/>
            </p:cNvCxnSpPr>
            <p:nvPr/>
          </p:nvCxnSpPr>
          <p:spPr>
            <a:xfrm flipV="1">
              <a:off x="5148064" y="3717032"/>
              <a:ext cx="324036" cy="165618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4" name="Прямая со стрелкой 13"/>
            <p:cNvCxnSpPr/>
            <p:nvPr/>
          </p:nvCxnSpPr>
          <p:spPr>
            <a:xfrm>
              <a:off x="5580112" y="3789040"/>
              <a:ext cx="360040" cy="172819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5" name="Блок-схема: магнитный диск 14"/>
            <p:cNvSpPr/>
            <p:nvPr/>
          </p:nvSpPr>
          <p:spPr>
            <a:xfrm>
              <a:off x="6732240" y="2420888"/>
              <a:ext cx="1224136"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t>БД</a:t>
              </a:r>
              <a:endParaRPr lang="ru-RU" sz="1200" b="1" dirty="0"/>
            </a:p>
          </p:txBody>
        </p:sp>
        <p:cxnSp>
          <p:nvCxnSpPr>
            <p:cNvPr id="16" name="Прямая со стрелкой 15"/>
            <p:cNvCxnSpPr/>
            <p:nvPr/>
          </p:nvCxnSpPr>
          <p:spPr>
            <a:xfrm flipV="1">
              <a:off x="5292080" y="3429000"/>
              <a:ext cx="1944216" cy="194421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7" name="Прямая со стрелкой 16"/>
            <p:cNvCxnSpPr/>
            <p:nvPr/>
          </p:nvCxnSpPr>
          <p:spPr>
            <a:xfrm flipH="1">
              <a:off x="6012160" y="3501008"/>
              <a:ext cx="1152128" cy="20162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Группа 19"/>
          <p:cNvGrpSpPr/>
          <p:nvPr/>
        </p:nvGrpSpPr>
        <p:grpSpPr>
          <a:xfrm>
            <a:off x="0" y="0"/>
            <a:ext cx="2257400" cy="1512168"/>
            <a:chOff x="1035224" y="2204864"/>
            <a:chExt cx="6921152" cy="4289406"/>
          </a:xfrm>
        </p:grpSpPr>
        <p:sp>
          <p:nvSpPr>
            <p:cNvPr id="3" name="Прямоугольник 2"/>
            <p:cNvSpPr/>
            <p:nvPr/>
          </p:nvSpPr>
          <p:spPr>
            <a:xfrm>
              <a:off x="1035224" y="27725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4" name="Прямоугольник 3"/>
            <p:cNvSpPr/>
            <p:nvPr/>
          </p:nvSpPr>
          <p:spPr>
            <a:xfrm>
              <a:off x="1187624" y="29249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5" name="Прямоугольник 4"/>
            <p:cNvSpPr/>
            <p:nvPr/>
          </p:nvSpPr>
          <p:spPr>
            <a:xfrm>
              <a:off x="1340024" y="30773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6" name="Прямоугольник 5"/>
            <p:cNvSpPr/>
            <p:nvPr/>
          </p:nvSpPr>
          <p:spPr>
            <a:xfrm>
              <a:off x="1492424" y="32297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7" name="Picture 2"/>
            <p:cNvPicPr>
              <a:picLocks noChangeAspect="1" noChangeArrowheads="1"/>
            </p:cNvPicPr>
            <p:nvPr/>
          </p:nvPicPr>
          <p:blipFill>
            <a:blip r:embed="rId2" cstate="print"/>
            <a:srcRect/>
            <a:stretch>
              <a:fillRect/>
            </a:stretch>
          </p:blipFill>
          <p:spPr bwMode="auto">
            <a:xfrm>
              <a:off x="1619672" y="3356992"/>
              <a:ext cx="1201879" cy="1224136"/>
            </a:xfrm>
            <a:prstGeom prst="rect">
              <a:avLst/>
            </a:prstGeom>
            <a:noFill/>
            <a:ln w="9525">
              <a:noFill/>
              <a:miter lim="800000"/>
              <a:headEnd/>
              <a:tailEnd/>
            </a:ln>
            <a:effectLst/>
          </p:spPr>
        </p:pic>
        <p:sp>
          <p:nvSpPr>
            <p:cNvPr id="8" name="Прямоугольник 7"/>
            <p:cNvSpPr/>
            <p:nvPr/>
          </p:nvSpPr>
          <p:spPr>
            <a:xfrm>
              <a:off x="4427984" y="2204864"/>
              <a:ext cx="208823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 </a:t>
              </a:r>
              <a:r>
                <a:rPr lang="ru-RU" b="1" dirty="0" smtClean="0"/>
                <a:t>ЭА</a:t>
              </a:r>
              <a:endParaRPr lang="ru-RU" b="1" dirty="0"/>
            </a:p>
          </p:txBody>
        </p:sp>
        <p:cxnSp>
          <p:nvCxnSpPr>
            <p:cNvPr id="9" name="Прямая со стрелкой 8"/>
            <p:cNvCxnSpPr>
              <a:stCxn id="7" idx="3"/>
              <a:endCxn id="8" idx="1"/>
            </p:cNvCxnSpPr>
            <p:nvPr/>
          </p:nvCxnSpPr>
          <p:spPr>
            <a:xfrm flipV="1">
              <a:off x="2821551" y="2960948"/>
              <a:ext cx="1606433" cy="10081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0" name="Picture 10" descr="C:\Program Files (x86)\Microsoft Office\MEDIA\CAGCAT10\j0285750.wmf"/>
            <p:cNvPicPr>
              <a:picLocks noChangeAspect="1" noChangeArrowheads="1"/>
            </p:cNvPicPr>
            <p:nvPr/>
          </p:nvPicPr>
          <p:blipFill>
            <a:blip r:embed="rId3" cstate="print"/>
            <a:srcRect/>
            <a:stretch>
              <a:fillRect/>
            </a:stretch>
          </p:blipFill>
          <p:spPr bwMode="auto">
            <a:xfrm>
              <a:off x="4644008" y="5373216"/>
              <a:ext cx="1824228" cy="1121054"/>
            </a:xfrm>
            <a:prstGeom prst="rect">
              <a:avLst/>
            </a:prstGeom>
            <a:noFill/>
          </p:spPr>
        </p:pic>
        <p:cxnSp>
          <p:nvCxnSpPr>
            <p:cNvPr id="11" name="Прямая со стрелкой 10"/>
            <p:cNvCxnSpPr>
              <a:endCxn id="8" idx="2"/>
            </p:cNvCxnSpPr>
            <p:nvPr/>
          </p:nvCxnSpPr>
          <p:spPr>
            <a:xfrm flipV="1">
              <a:off x="5148064" y="3717032"/>
              <a:ext cx="324036" cy="165618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2" name="Прямая со стрелкой 11"/>
            <p:cNvCxnSpPr/>
            <p:nvPr/>
          </p:nvCxnSpPr>
          <p:spPr>
            <a:xfrm>
              <a:off x="5580112" y="3789040"/>
              <a:ext cx="360040" cy="172819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7" name="Блок-схема: магнитный диск 16"/>
            <p:cNvSpPr/>
            <p:nvPr/>
          </p:nvSpPr>
          <p:spPr>
            <a:xfrm>
              <a:off x="6732240" y="2420888"/>
              <a:ext cx="1224136"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t>БД</a:t>
              </a:r>
              <a:endParaRPr lang="ru-RU" sz="1200" b="1" dirty="0"/>
            </a:p>
          </p:txBody>
        </p:sp>
        <p:cxnSp>
          <p:nvCxnSpPr>
            <p:cNvPr id="18" name="Прямая со стрелкой 17"/>
            <p:cNvCxnSpPr/>
            <p:nvPr/>
          </p:nvCxnSpPr>
          <p:spPr>
            <a:xfrm flipV="1">
              <a:off x="5292080" y="3429000"/>
              <a:ext cx="1944216" cy="194421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9" name="Прямая со стрелкой 18"/>
            <p:cNvCxnSpPr/>
            <p:nvPr/>
          </p:nvCxnSpPr>
          <p:spPr>
            <a:xfrm flipH="1">
              <a:off x="6012160" y="3501008"/>
              <a:ext cx="1152128" cy="20162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
        <p:nvSpPr>
          <p:cNvPr id="22" name="TextBox 21"/>
          <p:cNvSpPr txBox="1"/>
          <p:nvPr/>
        </p:nvSpPr>
        <p:spPr>
          <a:xfrm>
            <a:off x="2051720" y="188640"/>
            <a:ext cx="6408712" cy="1077218"/>
          </a:xfrm>
          <a:prstGeom prst="rect">
            <a:avLst/>
          </a:prstGeom>
          <a:noFill/>
        </p:spPr>
        <p:txBody>
          <a:bodyPr wrap="square" rtlCol="0">
            <a:spAutoFit/>
          </a:bodyPr>
          <a:lstStyle/>
          <a:p>
            <a:pPr algn="ctr"/>
            <a:r>
              <a:rPr lang="en-US" sz="3200" dirty="0" smtClean="0"/>
              <a:t>Semantic Web </a:t>
            </a:r>
            <a:r>
              <a:rPr lang="ru-RU" sz="3200" dirty="0" smtClean="0"/>
              <a:t>как основа организации данных</a:t>
            </a:r>
            <a:endParaRPr lang="ru-RU" sz="3200" dirty="0"/>
          </a:p>
        </p:txBody>
      </p:sp>
      <p:sp>
        <p:nvSpPr>
          <p:cNvPr id="38" name="Овал 37"/>
          <p:cNvSpPr/>
          <p:nvPr/>
        </p:nvSpPr>
        <p:spPr>
          <a:xfrm>
            <a:off x="4086002" y="2133154"/>
            <a:ext cx="792162"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p3817</a:t>
            </a:r>
            <a:endParaRPr lang="ru-RU" sz="1000" dirty="0">
              <a:solidFill>
                <a:schemeClr val="tx1"/>
              </a:solidFill>
            </a:endParaRPr>
          </a:p>
        </p:txBody>
      </p:sp>
      <p:sp>
        <p:nvSpPr>
          <p:cNvPr id="39" name="Овал 38"/>
          <p:cNvSpPr/>
          <p:nvPr/>
        </p:nvSpPr>
        <p:spPr>
          <a:xfrm>
            <a:off x="6102127" y="2133154"/>
            <a:ext cx="792162"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anchor="ctr"/>
          <a:lstStyle/>
          <a:p>
            <a:pPr algn="ctr" fontAlgn="auto">
              <a:spcBef>
                <a:spcPts val="0"/>
              </a:spcBef>
              <a:spcAft>
                <a:spcPts val="0"/>
              </a:spcAft>
              <a:defRPr/>
            </a:pPr>
            <a:r>
              <a:rPr lang="en-US" sz="1200" dirty="0">
                <a:solidFill>
                  <a:schemeClr val="tx1"/>
                </a:solidFill>
              </a:rPr>
              <a:t>o19302</a:t>
            </a:r>
            <a:endParaRPr lang="ru-RU" sz="1200" dirty="0">
              <a:solidFill>
                <a:schemeClr val="tx1"/>
              </a:solidFill>
            </a:endParaRPr>
          </a:p>
        </p:txBody>
      </p:sp>
      <p:sp>
        <p:nvSpPr>
          <p:cNvPr id="40" name="Овал 39"/>
          <p:cNvSpPr/>
          <p:nvPr/>
        </p:nvSpPr>
        <p:spPr>
          <a:xfrm>
            <a:off x="3366864" y="2780854"/>
            <a:ext cx="790575"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p2817</a:t>
            </a:r>
            <a:endParaRPr lang="ru-RU" sz="1000" dirty="0">
              <a:solidFill>
                <a:schemeClr val="tx1"/>
              </a:solidFill>
            </a:endParaRPr>
          </a:p>
        </p:txBody>
      </p:sp>
      <p:sp>
        <p:nvSpPr>
          <p:cNvPr id="41" name="Прямоугольник 40"/>
          <p:cNvSpPr/>
          <p:nvPr/>
        </p:nvSpPr>
        <p:spPr>
          <a:xfrm>
            <a:off x="4446364" y="2780854"/>
            <a:ext cx="576263" cy="215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54000" rIns="54000" anchor="ctr"/>
          <a:lstStyle/>
          <a:p>
            <a:pPr algn="ctr" fontAlgn="auto">
              <a:spcBef>
                <a:spcPts val="0"/>
              </a:spcBef>
              <a:spcAft>
                <a:spcPts val="0"/>
              </a:spcAft>
              <a:defRPr/>
            </a:pPr>
            <a:r>
              <a:rPr lang="ru-RU" sz="1000" dirty="0">
                <a:solidFill>
                  <a:schemeClr val="tx1"/>
                </a:solidFill>
              </a:rPr>
              <a:t>Иванов .</a:t>
            </a:r>
          </a:p>
        </p:txBody>
      </p:sp>
      <p:sp>
        <p:nvSpPr>
          <p:cNvPr id="42" name="Прямоугольник 41"/>
          <p:cNvSpPr/>
          <p:nvPr/>
        </p:nvSpPr>
        <p:spPr>
          <a:xfrm>
            <a:off x="5167089" y="2780854"/>
            <a:ext cx="574675" cy="215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sz="1000" dirty="0">
                <a:solidFill>
                  <a:schemeClr val="tx1"/>
                </a:solidFill>
              </a:rPr>
              <a:t>1988</a:t>
            </a:r>
          </a:p>
        </p:txBody>
      </p:sp>
      <p:sp>
        <p:nvSpPr>
          <p:cNvPr id="43" name="Прямоугольник 42"/>
          <p:cNvSpPr/>
          <p:nvPr/>
        </p:nvSpPr>
        <p:spPr>
          <a:xfrm>
            <a:off x="6462489" y="2780854"/>
            <a:ext cx="576263" cy="215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sz="1000" dirty="0">
                <a:solidFill>
                  <a:schemeClr val="tx1"/>
                </a:solidFill>
              </a:rPr>
              <a:t>НГУ</a:t>
            </a:r>
          </a:p>
        </p:txBody>
      </p:sp>
      <p:sp>
        <p:nvSpPr>
          <p:cNvPr id="44" name="Овал 43"/>
          <p:cNvSpPr/>
          <p:nvPr/>
        </p:nvSpPr>
        <p:spPr>
          <a:xfrm>
            <a:off x="7399114" y="2204591"/>
            <a:ext cx="792163" cy="2159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org-sys</a:t>
            </a:r>
            <a:endParaRPr lang="ru-RU" sz="1000" dirty="0">
              <a:solidFill>
                <a:schemeClr val="tx1"/>
              </a:solidFill>
            </a:endParaRPr>
          </a:p>
        </p:txBody>
      </p:sp>
      <p:sp>
        <p:nvSpPr>
          <p:cNvPr id="45" name="Овал 44"/>
          <p:cNvSpPr/>
          <p:nvPr/>
        </p:nvSpPr>
        <p:spPr>
          <a:xfrm>
            <a:off x="3293839" y="1701354"/>
            <a:ext cx="792163" cy="2159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person</a:t>
            </a:r>
            <a:endParaRPr lang="ru-RU" sz="1000" dirty="0">
              <a:solidFill>
                <a:schemeClr val="tx1"/>
              </a:solidFill>
            </a:endParaRPr>
          </a:p>
        </p:txBody>
      </p:sp>
      <p:cxnSp>
        <p:nvCxnSpPr>
          <p:cNvPr id="46" name="Прямая со стрелкой 45"/>
          <p:cNvCxnSpPr>
            <a:stCxn id="38" idx="6"/>
            <a:endCxn id="39" idx="2"/>
          </p:cNvCxnSpPr>
          <p:nvPr/>
        </p:nvCxnSpPr>
        <p:spPr>
          <a:xfrm>
            <a:off x="4878164" y="2241104"/>
            <a:ext cx="1223963" cy="158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7" name="Прямая со стрелкой 46"/>
          <p:cNvCxnSpPr>
            <a:stCxn id="39" idx="6"/>
            <a:endCxn id="44" idx="2"/>
          </p:cNvCxnSpPr>
          <p:nvPr/>
        </p:nvCxnSpPr>
        <p:spPr>
          <a:xfrm>
            <a:off x="6894289" y="2241104"/>
            <a:ext cx="504825" cy="7143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8" name="Прямая со стрелкой 47"/>
          <p:cNvCxnSpPr>
            <a:stCxn id="38" idx="1"/>
            <a:endCxn id="45" idx="5"/>
          </p:cNvCxnSpPr>
          <p:nvPr/>
        </p:nvCxnSpPr>
        <p:spPr>
          <a:xfrm rot="16200000" flipV="1">
            <a:off x="3946302" y="1909316"/>
            <a:ext cx="279400" cy="23177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9" name="Прямая со стрелкой 48"/>
          <p:cNvCxnSpPr>
            <a:endCxn id="38" idx="0"/>
          </p:cNvCxnSpPr>
          <p:nvPr/>
        </p:nvCxnSpPr>
        <p:spPr>
          <a:xfrm rot="5400000">
            <a:off x="4176490" y="1791841"/>
            <a:ext cx="647700" cy="349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0" name="Прямая со стрелкой 49"/>
          <p:cNvCxnSpPr>
            <a:endCxn id="38" idx="7"/>
          </p:cNvCxnSpPr>
          <p:nvPr/>
        </p:nvCxnSpPr>
        <p:spPr>
          <a:xfrm rot="5400000">
            <a:off x="4588445" y="1730723"/>
            <a:ext cx="608013" cy="2603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1" name="Прямая со стрелкой 50"/>
          <p:cNvCxnSpPr>
            <a:endCxn id="39" idx="1"/>
          </p:cNvCxnSpPr>
          <p:nvPr/>
        </p:nvCxnSpPr>
        <p:spPr>
          <a:xfrm>
            <a:off x="5433789" y="1496566"/>
            <a:ext cx="784225" cy="66833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2" name="Прямая со стрелкой 51"/>
          <p:cNvCxnSpPr>
            <a:endCxn id="39" idx="0"/>
          </p:cNvCxnSpPr>
          <p:nvPr/>
        </p:nvCxnSpPr>
        <p:spPr>
          <a:xfrm rot="16200000" flipH="1">
            <a:off x="6121177" y="1755329"/>
            <a:ext cx="647700" cy="1079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3" name="Прямая со стрелкой 52"/>
          <p:cNvCxnSpPr>
            <a:stCxn id="38" idx="3"/>
            <a:endCxn id="40" idx="0"/>
          </p:cNvCxnSpPr>
          <p:nvPr/>
        </p:nvCxnSpPr>
        <p:spPr>
          <a:xfrm rot="5400000">
            <a:off x="3750246" y="2329210"/>
            <a:ext cx="463550" cy="43973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4" name="Прямая со стрелкой 53"/>
          <p:cNvCxnSpPr>
            <a:stCxn id="38" idx="4"/>
            <a:endCxn id="41" idx="0"/>
          </p:cNvCxnSpPr>
          <p:nvPr/>
        </p:nvCxnSpPr>
        <p:spPr>
          <a:xfrm rot="16200000" flipH="1">
            <a:off x="4392390" y="2439541"/>
            <a:ext cx="431800" cy="2508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5" name="Прямая со стрелкой 54"/>
          <p:cNvCxnSpPr>
            <a:stCxn id="38" idx="5"/>
            <a:endCxn id="42" idx="0"/>
          </p:cNvCxnSpPr>
          <p:nvPr/>
        </p:nvCxnSpPr>
        <p:spPr>
          <a:xfrm rot="16200000" flipH="1">
            <a:off x="4876577" y="2203004"/>
            <a:ext cx="463550" cy="6921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6" name="Прямая со стрелкой 55"/>
          <p:cNvCxnSpPr>
            <a:stCxn id="39" idx="4"/>
            <a:endCxn id="43" idx="0"/>
          </p:cNvCxnSpPr>
          <p:nvPr/>
        </p:nvCxnSpPr>
        <p:spPr>
          <a:xfrm rot="16200000" flipH="1">
            <a:off x="6408515" y="2439541"/>
            <a:ext cx="431800" cy="2508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7" name="Прямая со стрелкой 56"/>
          <p:cNvCxnSpPr>
            <a:stCxn id="40" idx="5"/>
          </p:cNvCxnSpPr>
          <p:nvPr/>
        </p:nvCxnSpPr>
        <p:spPr>
          <a:xfrm rot="16200000" flipH="1">
            <a:off x="4047902" y="2958654"/>
            <a:ext cx="320675" cy="33337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8" name="Прямая со стрелкой 57"/>
          <p:cNvCxnSpPr>
            <a:stCxn id="40" idx="4"/>
          </p:cNvCxnSpPr>
          <p:nvPr/>
        </p:nvCxnSpPr>
        <p:spPr>
          <a:xfrm rot="16200000" flipH="1">
            <a:off x="3671664" y="3087242"/>
            <a:ext cx="288925" cy="1079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59" name="TextBox 56"/>
          <p:cNvSpPr txBox="1">
            <a:spLocks noChangeArrowheads="1"/>
          </p:cNvSpPr>
          <p:nvPr/>
        </p:nvSpPr>
        <p:spPr bwMode="auto">
          <a:xfrm>
            <a:off x="3725639" y="1917254"/>
            <a:ext cx="431800" cy="246062"/>
          </a:xfrm>
          <a:prstGeom prst="rect">
            <a:avLst/>
          </a:prstGeom>
          <a:noFill/>
          <a:ln w="9525">
            <a:noFill/>
            <a:miter lim="800000"/>
            <a:headEnd/>
            <a:tailEnd/>
          </a:ln>
        </p:spPr>
        <p:txBody>
          <a:bodyPr>
            <a:spAutoFit/>
          </a:bodyPr>
          <a:lstStyle/>
          <a:p>
            <a:r>
              <a:rPr lang="en-US" altLang="ru-RU" sz="1000">
                <a:latin typeface="Calibri" pitchFamily="34" charset="0"/>
              </a:rPr>
              <a:t>type</a:t>
            </a:r>
            <a:endParaRPr lang="ru-RU" altLang="ru-RU" sz="1000">
              <a:latin typeface="Calibri" pitchFamily="34" charset="0"/>
            </a:endParaRPr>
          </a:p>
        </p:txBody>
      </p:sp>
      <p:sp>
        <p:nvSpPr>
          <p:cNvPr id="60" name="TextBox 57"/>
          <p:cNvSpPr txBox="1">
            <a:spLocks noChangeArrowheads="1"/>
          </p:cNvSpPr>
          <p:nvPr/>
        </p:nvSpPr>
        <p:spPr bwMode="auto">
          <a:xfrm>
            <a:off x="6965727" y="2060129"/>
            <a:ext cx="433387" cy="247650"/>
          </a:xfrm>
          <a:prstGeom prst="rect">
            <a:avLst/>
          </a:prstGeom>
          <a:noFill/>
          <a:ln w="9525">
            <a:noFill/>
            <a:miter lim="800000"/>
            <a:headEnd/>
            <a:tailEnd/>
          </a:ln>
        </p:spPr>
        <p:txBody>
          <a:bodyPr>
            <a:spAutoFit/>
          </a:bodyPr>
          <a:lstStyle/>
          <a:p>
            <a:r>
              <a:rPr lang="en-US" altLang="ru-RU" sz="1000">
                <a:latin typeface="Calibri" pitchFamily="34" charset="0"/>
              </a:rPr>
              <a:t>type</a:t>
            </a:r>
            <a:endParaRPr lang="ru-RU" altLang="ru-RU" sz="1000">
              <a:latin typeface="Calibri" pitchFamily="34" charset="0"/>
            </a:endParaRPr>
          </a:p>
        </p:txBody>
      </p:sp>
      <p:sp>
        <p:nvSpPr>
          <p:cNvPr id="61" name="TextBox 58"/>
          <p:cNvSpPr txBox="1">
            <a:spLocks noChangeArrowheads="1"/>
          </p:cNvSpPr>
          <p:nvPr/>
        </p:nvSpPr>
        <p:spPr bwMode="auto">
          <a:xfrm>
            <a:off x="5167089" y="1988691"/>
            <a:ext cx="647700" cy="246063"/>
          </a:xfrm>
          <a:prstGeom prst="rect">
            <a:avLst/>
          </a:prstGeom>
          <a:noFill/>
          <a:ln w="9525">
            <a:noFill/>
            <a:miter lim="800000"/>
            <a:headEnd/>
            <a:tailEnd/>
          </a:ln>
        </p:spPr>
        <p:txBody>
          <a:bodyPr>
            <a:spAutoFit/>
          </a:bodyPr>
          <a:lstStyle/>
          <a:p>
            <a:r>
              <a:rPr lang="en-US" altLang="ru-RU" sz="1000">
                <a:latin typeface="Calibri" pitchFamily="34" charset="0"/>
              </a:rPr>
              <a:t>Work-in</a:t>
            </a:r>
            <a:endParaRPr lang="ru-RU" altLang="ru-RU" sz="1000">
              <a:latin typeface="Calibri" pitchFamily="34" charset="0"/>
            </a:endParaRPr>
          </a:p>
        </p:txBody>
      </p:sp>
      <p:sp>
        <p:nvSpPr>
          <p:cNvPr id="62" name="TextBox 59"/>
          <p:cNvSpPr txBox="1">
            <a:spLocks noChangeArrowheads="1"/>
          </p:cNvSpPr>
          <p:nvPr/>
        </p:nvSpPr>
        <p:spPr bwMode="auto">
          <a:xfrm>
            <a:off x="6606952" y="2420491"/>
            <a:ext cx="503237" cy="246063"/>
          </a:xfrm>
          <a:prstGeom prst="rect">
            <a:avLst/>
          </a:prstGeom>
          <a:noFill/>
          <a:ln w="9525">
            <a:noFill/>
            <a:miter lim="800000"/>
            <a:headEnd/>
            <a:tailEnd/>
          </a:ln>
        </p:spPr>
        <p:txBody>
          <a:bodyPr>
            <a:spAutoFit/>
          </a:bodyPr>
          <a:lstStyle/>
          <a:p>
            <a:r>
              <a:rPr lang="en-US" altLang="ru-RU" sz="1000">
                <a:latin typeface="Calibri" pitchFamily="34" charset="0"/>
              </a:rPr>
              <a:t>name</a:t>
            </a:r>
            <a:endParaRPr lang="ru-RU" altLang="ru-RU" sz="1000">
              <a:latin typeface="Calibri" pitchFamily="34" charset="0"/>
            </a:endParaRPr>
          </a:p>
        </p:txBody>
      </p:sp>
      <p:sp>
        <p:nvSpPr>
          <p:cNvPr id="63" name="TextBox 60"/>
          <p:cNvSpPr txBox="1">
            <a:spLocks noChangeArrowheads="1"/>
          </p:cNvSpPr>
          <p:nvPr/>
        </p:nvSpPr>
        <p:spPr bwMode="auto">
          <a:xfrm>
            <a:off x="4230464" y="2420491"/>
            <a:ext cx="503238" cy="246063"/>
          </a:xfrm>
          <a:prstGeom prst="rect">
            <a:avLst/>
          </a:prstGeom>
          <a:noFill/>
          <a:ln w="9525">
            <a:noFill/>
            <a:miter lim="800000"/>
            <a:headEnd/>
            <a:tailEnd/>
          </a:ln>
        </p:spPr>
        <p:txBody>
          <a:bodyPr>
            <a:spAutoFit/>
          </a:bodyPr>
          <a:lstStyle/>
          <a:p>
            <a:r>
              <a:rPr lang="en-US" altLang="ru-RU" sz="1000">
                <a:latin typeface="Calibri" pitchFamily="34" charset="0"/>
              </a:rPr>
              <a:t>name</a:t>
            </a:r>
            <a:endParaRPr lang="ru-RU" altLang="ru-RU" sz="1000">
              <a:latin typeface="Calibri" pitchFamily="34" charset="0"/>
            </a:endParaRPr>
          </a:p>
        </p:txBody>
      </p:sp>
      <p:sp>
        <p:nvSpPr>
          <p:cNvPr id="64" name="TextBox 61"/>
          <p:cNvSpPr txBox="1">
            <a:spLocks noChangeArrowheads="1"/>
          </p:cNvSpPr>
          <p:nvPr/>
        </p:nvSpPr>
        <p:spPr bwMode="auto">
          <a:xfrm>
            <a:off x="5022627" y="2349054"/>
            <a:ext cx="576262" cy="246062"/>
          </a:xfrm>
          <a:prstGeom prst="rect">
            <a:avLst/>
          </a:prstGeom>
          <a:noFill/>
          <a:ln w="9525">
            <a:noFill/>
            <a:miter lim="800000"/>
            <a:headEnd/>
            <a:tailEnd/>
          </a:ln>
        </p:spPr>
        <p:txBody>
          <a:bodyPr>
            <a:spAutoFit/>
          </a:bodyPr>
          <a:lstStyle/>
          <a:p>
            <a:r>
              <a:rPr lang="en-US" altLang="ru-RU" sz="1000">
                <a:latin typeface="Calibri" pitchFamily="34" charset="0"/>
              </a:rPr>
              <a:t>birth</a:t>
            </a:r>
            <a:endParaRPr lang="ru-RU" altLang="ru-RU" sz="1000">
              <a:latin typeface="Calibri" pitchFamily="34" charset="0"/>
            </a:endParaRPr>
          </a:p>
        </p:txBody>
      </p:sp>
      <p:sp>
        <p:nvSpPr>
          <p:cNvPr id="65" name="TextBox 62"/>
          <p:cNvSpPr txBox="1">
            <a:spLocks noChangeArrowheads="1"/>
          </p:cNvSpPr>
          <p:nvPr/>
        </p:nvSpPr>
        <p:spPr bwMode="auto">
          <a:xfrm>
            <a:off x="3509739" y="2420491"/>
            <a:ext cx="576263" cy="246063"/>
          </a:xfrm>
          <a:prstGeom prst="rect">
            <a:avLst/>
          </a:prstGeom>
          <a:noFill/>
          <a:ln w="9525">
            <a:noFill/>
            <a:miter lim="800000"/>
            <a:headEnd/>
            <a:tailEnd/>
          </a:ln>
        </p:spPr>
        <p:txBody>
          <a:bodyPr>
            <a:spAutoFit/>
          </a:bodyPr>
          <a:lstStyle/>
          <a:p>
            <a:r>
              <a:rPr lang="en-US" altLang="ru-RU" sz="1000">
                <a:latin typeface="Calibri" pitchFamily="34" charset="0"/>
              </a:rPr>
              <a:t>father</a:t>
            </a:r>
            <a:endParaRPr lang="ru-RU" altLang="ru-RU" sz="1000">
              <a:latin typeface="Calibri" pitchFamily="34" charset="0"/>
            </a:endParaRPr>
          </a:p>
        </p:txBody>
      </p:sp>
      <p:sp>
        <p:nvSpPr>
          <p:cNvPr id="66" name="TextBox 63"/>
          <p:cNvSpPr txBox="1">
            <a:spLocks noChangeArrowheads="1"/>
          </p:cNvSpPr>
          <p:nvPr/>
        </p:nvSpPr>
        <p:spPr bwMode="auto">
          <a:xfrm>
            <a:off x="630014" y="1988691"/>
            <a:ext cx="1655763" cy="646113"/>
          </a:xfrm>
          <a:prstGeom prst="rect">
            <a:avLst/>
          </a:prstGeom>
          <a:noFill/>
          <a:ln w="9525">
            <a:noFill/>
            <a:miter lim="800000"/>
            <a:headEnd/>
            <a:tailEnd/>
          </a:ln>
        </p:spPr>
        <p:txBody>
          <a:bodyPr>
            <a:spAutoFit/>
          </a:bodyPr>
          <a:lstStyle/>
          <a:p>
            <a:r>
              <a:rPr lang="ru-RU" altLang="ru-RU">
                <a:latin typeface="Calibri" pitchFamily="34" charset="0"/>
              </a:rPr>
              <a:t>Фрагмент сети </a:t>
            </a:r>
            <a:r>
              <a:rPr lang="en-US" altLang="ru-RU">
                <a:latin typeface="Calibri" pitchFamily="34" charset="0"/>
              </a:rPr>
              <a:t>RDF</a:t>
            </a:r>
            <a:endParaRPr lang="ru-RU" altLang="ru-RU">
              <a:latin typeface="Calibri" pitchFamily="34" charset="0"/>
            </a:endParaRPr>
          </a:p>
        </p:txBody>
      </p:sp>
      <p:sp>
        <p:nvSpPr>
          <p:cNvPr id="67" name="TextBox 64"/>
          <p:cNvSpPr txBox="1">
            <a:spLocks noChangeArrowheads="1"/>
          </p:cNvSpPr>
          <p:nvPr/>
        </p:nvSpPr>
        <p:spPr bwMode="auto">
          <a:xfrm>
            <a:off x="630014" y="3860354"/>
            <a:ext cx="1728788" cy="647700"/>
          </a:xfrm>
          <a:prstGeom prst="rect">
            <a:avLst/>
          </a:prstGeom>
          <a:noFill/>
          <a:ln w="9525">
            <a:noFill/>
            <a:miter lim="800000"/>
            <a:headEnd/>
            <a:tailEnd/>
          </a:ln>
        </p:spPr>
        <p:txBody>
          <a:bodyPr>
            <a:spAutoFit/>
          </a:bodyPr>
          <a:lstStyle/>
          <a:p>
            <a:r>
              <a:rPr lang="ru-RU" altLang="ru-RU">
                <a:latin typeface="Calibri" pitchFamily="34" charset="0"/>
              </a:rPr>
              <a:t>Базовые элементы</a:t>
            </a:r>
          </a:p>
        </p:txBody>
      </p:sp>
      <p:sp>
        <p:nvSpPr>
          <p:cNvPr id="68" name="TextBox 65"/>
          <p:cNvSpPr txBox="1">
            <a:spLocks noChangeArrowheads="1"/>
          </p:cNvSpPr>
          <p:nvPr/>
        </p:nvSpPr>
        <p:spPr bwMode="auto">
          <a:xfrm>
            <a:off x="630014" y="5373241"/>
            <a:ext cx="1800225" cy="646113"/>
          </a:xfrm>
          <a:prstGeom prst="rect">
            <a:avLst/>
          </a:prstGeom>
          <a:noFill/>
          <a:ln w="9525">
            <a:noFill/>
            <a:miter lim="800000"/>
            <a:headEnd/>
            <a:tailEnd/>
          </a:ln>
        </p:spPr>
        <p:txBody>
          <a:bodyPr>
            <a:spAutoFit/>
          </a:bodyPr>
          <a:lstStyle/>
          <a:p>
            <a:r>
              <a:rPr lang="en-US" altLang="ru-RU">
                <a:latin typeface="Calibri" pitchFamily="34" charset="0"/>
              </a:rPr>
              <a:t>XML </a:t>
            </a:r>
            <a:r>
              <a:rPr lang="ru-RU" altLang="ru-RU">
                <a:latin typeface="Calibri" pitchFamily="34" charset="0"/>
              </a:rPr>
              <a:t>представление</a:t>
            </a:r>
          </a:p>
        </p:txBody>
      </p:sp>
      <p:sp>
        <p:nvSpPr>
          <p:cNvPr id="69" name="Овал 68"/>
          <p:cNvSpPr/>
          <p:nvPr/>
        </p:nvSpPr>
        <p:spPr>
          <a:xfrm>
            <a:off x="3671664" y="3801616"/>
            <a:ext cx="792163"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id1</a:t>
            </a:r>
            <a:endParaRPr lang="ru-RU" sz="1000" dirty="0">
              <a:solidFill>
                <a:schemeClr val="tx1"/>
              </a:solidFill>
            </a:endParaRPr>
          </a:p>
        </p:txBody>
      </p:sp>
      <p:sp>
        <p:nvSpPr>
          <p:cNvPr id="70" name="Овал 69"/>
          <p:cNvSpPr/>
          <p:nvPr/>
        </p:nvSpPr>
        <p:spPr>
          <a:xfrm>
            <a:off x="5327427" y="3801616"/>
            <a:ext cx="792162"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id2</a:t>
            </a:r>
            <a:endParaRPr lang="ru-RU" sz="1000" dirty="0">
              <a:solidFill>
                <a:schemeClr val="tx1"/>
              </a:solidFill>
            </a:endParaRPr>
          </a:p>
        </p:txBody>
      </p:sp>
      <p:sp>
        <p:nvSpPr>
          <p:cNvPr id="71" name="Овал 70"/>
          <p:cNvSpPr/>
          <p:nvPr/>
        </p:nvSpPr>
        <p:spPr>
          <a:xfrm>
            <a:off x="3671664" y="4304854"/>
            <a:ext cx="792163" cy="2159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id3</a:t>
            </a:r>
            <a:endParaRPr lang="ru-RU" sz="1000" dirty="0">
              <a:solidFill>
                <a:schemeClr val="tx1"/>
              </a:solidFill>
            </a:endParaRPr>
          </a:p>
        </p:txBody>
      </p:sp>
      <p:sp>
        <p:nvSpPr>
          <p:cNvPr id="72" name="Прямоугольник 71"/>
          <p:cNvSpPr/>
          <p:nvPr/>
        </p:nvSpPr>
        <p:spPr>
          <a:xfrm>
            <a:off x="5471889" y="4304854"/>
            <a:ext cx="576263" cy="215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dirty="0">
                <a:solidFill>
                  <a:schemeClr val="tx1"/>
                </a:solidFill>
              </a:rPr>
              <a:t>data</a:t>
            </a:r>
            <a:endParaRPr lang="ru-RU" sz="1000" dirty="0">
              <a:solidFill>
                <a:schemeClr val="tx1"/>
              </a:solidFill>
            </a:endParaRPr>
          </a:p>
        </p:txBody>
      </p:sp>
      <p:cxnSp>
        <p:nvCxnSpPr>
          <p:cNvPr id="73" name="Прямая со стрелкой 72"/>
          <p:cNvCxnSpPr>
            <a:stCxn id="69" idx="6"/>
            <a:endCxn id="70" idx="2"/>
          </p:cNvCxnSpPr>
          <p:nvPr/>
        </p:nvCxnSpPr>
        <p:spPr>
          <a:xfrm>
            <a:off x="4463827" y="3909566"/>
            <a:ext cx="863600" cy="15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4" name="Прямая со стрелкой 73"/>
          <p:cNvCxnSpPr>
            <a:stCxn id="71" idx="6"/>
            <a:endCxn id="72" idx="1"/>
          </p:cNvCxnSpPr>
          <p:nvPr/>
        </p:nvCxnSpPr>
        <p:spPr>
          <a:xfrm>
            <a:off x="4463827" y="4412804"/>
            <a:ext cx="1008062" cy="158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75" name="TextBox 78"/>
          <p:cNvSpPr txBox="1">
            <a:spLocks noChangeArrowheads="1"/>
          </p:cNvSpPr>
          <p:nvPr/>
        </p:nvSpPr>
        <p:spPr bwMode="auto">
          <a:xfrm>
            <a:off x="4679727" y="3657154"/>
            <a:ext cx="503237" cy="246062"/>
          </a:xfrm>
          <a:prstGeom prst="rect">
            <a:avLst/>
          </a:prstGeom>
          <a:noFill/>
          <a:ln w="9525">
            <a:noFill/>
            <a:miter lim="800000"/>
            <a:headEnd/>
            <a:tailEnd/>
          </a:ln>
        </p:spPr>
        <p:txBody>
          <a:bodyPr>
            <a:spAutoFit/>
          </a:bodyPr>
          <a:lstStyle/>
          <a:p>
            <a:r>
              <a:rPr lang="en-US" altLang="ru-RU" sz="1000">
                <a:latin typeface="Calibri" pitchFamily="34" charset="0"/>
              </a:rPr>
              <a:t>P1</a:t>
            </a:r>
            <a:endParaRPr lang="ru-RU" altLang="ru-RU" sz="1000">
              <a:latin typeface="Calibri" pitchFamily="34" charset="0"/>
            </a:endParaRPr>
          </a:p>
        </p:txBody>
      </p:sp>
      <p:sp>
        <p:nvSpPr>
          <p:cNvPr id="76" name="TextBox 79"/>
          <p:cNvSpPr txBox="1">
            <a:spLocks noChangeArrowheads="1"/>
          </p:cNvSpPr>
          <p:nvPr/>
        </p:nvSpPr>
        <p:spPr bwMode="auto">
          <a:xfrm>
            <a:off x="4751164" y="4161979"/>
            <a:ext cx="504825" cy="246062"/>
          </a:xfrm>
          <a:prstGeom prst="rect">
            <a:avLst/>
          </a:prstGeom>
          <a:noFill/>
          <a:ln w="9525">
            <a:noFill/>
            <a:miter lim="800000"/>
            <a:headEnd/>
            <a:tailEnd/>
          </a:ln>
        </p:spPr>
        <p:txBody>
          <a:bodyPr>
            <a:spAutoFit/>
          </a:bodyPr>
          <a:lstStyle/>
          <a:p>
            <a:r>
              <a:rPr lang="en-US" altLang="ru-RU" sz="1000">
                <a:latin typeface="Calibri" pitchFamily="34" charset="0"/>
              </a:rPr>
              <a:t>P2</a:t>
            </a:r>
            <a:endParaRPr lang="ru-RU" altLang="ru-RU" sz="1000">
              <a:latin typeface="Calibri" pitchFamily="34" charset="0"/>
            </a:endParaRPr>
          </a:p>
        </p:txBody>
      </p:sp>
      <p:sp>
        <p:nvSpPr>
          <p:cNvPr id="77" name="TextBox 80"/>
          <p:cNvSpPr txBox="1">
            <a:spLocks noChangeArrowheads="1"/>
          </p:cNvSpPr>
          <p:nvPr/>
        </p:nvSpPr>
        <p:spPr bwMode="auto">
          <a:xfrm>
            <a:off x="3582764" y="4796979"/>
            <a:ext cx="4535488" cy="1939925"/>
          </a:xfrm>
          <a:prstGeom prst="rect">
            <a:avLst/>
          </a:prstGeom>
          <a:noFill/>
          <a:ln w="9525">
            <a:noFill/>
            <a:miter lim="800000"/>
            <a:headEnd/>
            <a:tailEnd/>
          </a:ln>
        </p:spPr>
        <p:txBody>
          <a:bodyPr>
            <a:spAutoFit/>
          </a:bodyPr>
          <a:lstStyle/>
          <a:p>
            <a:r>
              <a:rPr lang="en-US" altLang="ru-RU" sz="1200" b="1">
                <a:latin typeface="Courier New" pitchFamily="49" charset="0"/>
                <a:cs typeface="Courier New" pitchFamily="49" charset="0"/>
              </a:rPr>
              <a:t>&lt;rdf:RDF&gt;</a:t>
            </a:r>
          </a:p>
          <a:p>
            <a:r>
              <a:rPr lang="en-US" altLang="ru-RU" sz="1200" b="1">
                <a:latin typeface="Courier New" pitchFamily="49" charset="0"/>
                <a:cs typeface="Courier New" pitchFamily="49" charset="0"/>
              </a:rPr>
              <a:t>    &lt;person rdf:about=“p3817”&gt;</a:t>
            </a:r>
          </a:p>
          <a:p>
            <a:r>
              <a:rPr lang="en-US" altLang="ru-RU" sz="1200" b="1">
                <a:latin typeface="Courier New" pitchFamily="49" charset="0"/>
                <a:cs typeface="Courier New" pitchFamily="49" charset="0"/>
              </a:rPr>
              <a:t>        &lt;name&gt;</a:t>
            </a:r>
            <a:r>
              <a:rPr lang="ru-RU" altLang="ru-RU" sz="1200" b="1">
                <a:latin typeface="Courier New" pitchFamily="49" charset="0"/>
                <a:cs typeface="Courier New" pitchFamily="49" charset="0"/>
              </a:rPr>
              <a:t>Иванов Иван Иванович</a:t>
            </a:r>
            <a:r>
              <a:rPr lang="en-US" altLang="ru-RU" sz="1200" b="1">
                <a:latin typeface="Courier New" pitchFamily="49" charset="0"/>
                <a:cs typeface="Courier New" pitchFamily="49" charset="0"/>
              </a:rPr>
              <a:t>&lt;/name&gt;</a:t>
            </a:r>
          </a:p>
          <a:p>
            <a:r>
              <a:rPr lang="en-US" altLang="ru-RU" sz="1200" b="1">
                <a:latin typeface="Courier New" pitchFamily="49" charset="0"/>
                <a:cs typeface="Courier New" pitchFamily="49" charset="0"/>
              </a:rPr>
              <a:t>        &lt;birth&gt;</a:t>
            </a:r>
            <a:r>
              <a:rPr lang="ru-RU" altLang="ru-RU" sz="1200" b="1">
                <a:latin typeface="Courier New" pitchFamily="49" charset="0"/>
                <a:cs typeface="Courier New" pitchFamily="49" charset="0"/>
              </a:rPr>
              <a:t>1988</a:t>
            </a:r>
            <a:r>
              <a:rPr lang="en-US" altLang="ru-RU" sz="1200" b="1">
                <a:latin typeface="Courier New" pitchFamily="49" charset="0"/>
                <a:cs typeface="Courier New" pitchFamily="49" charset="0"/>
              </a:rPr>
              <a:t>&lt;/birth&gt;</a:t>
            </a:r>
            <a:endParaRPr lang="ru-RU" altLang="ru-RU" sz="1200" b="1">
              <a:latin typeface="Courier New" pitchFamily="49" charset="0"/>
              <a:cs typeface="Courier New" pitchFamily="49" charset="0"/>
            </a:endParaRPr>
          </a:p>
          <a:p>
            <a:r>
              <a:rPr lang="ru-RU" altLang="ru-RU" sz="1200" b="1">
                <a:latin typeface="Courier New" pitchFamily="49" charset="0"/>
                <a:cs typeface="Courier New" pitchFamily="49" charset="0"/>
              </a:rPr>
              <a:t>        </a:t>
            </a:r>
            <a:r>
              <a:rPr lang="en-US" altLang="ru-RU" sz="1200" b="1">
                <a:latin typeface="Courier New" pitchFamily="49" charset="0"/>
                <a:cs typeface="Courier New" pitchFamily="49" charset="0"/>
              </a:rPr>
              <a:t>&lt;work-in rdf:resource=“o19302”/&gt;</a:t>
            </a:r>
          </a:p>
          <a:p>
            <a:r>
              <a:rPr lang="en-US" altLang="ru-RU" sz="1200" b="1">
                <a:latin typeface="Courier New" pitchFamily="49" charset="0"/>
                <a:cs typeface="Courier New" pitchFamily="49" charset="0"/>
              </a:rPr>
              <a:t>    &lt;/person&gt;</a:t>
            </a:r>
          </a:p>
          <a:p>
            <a:r>
              <a:rPr lang="en-US" altLang="ru-RU" sz="1200" b="1">
                <a:latin typeface="Courier New" pitchFamily="49" charset="0"/>
                <a:cs typeface="Courier New" pitchFamily="49" charset="0"/>
              </a:rPr>
              <a:t>    &lt;org-sys rdf:about=“o19302”&gt;</a:t>
            </a:r>
          </a:p>
          <a:p>
            <a:r>
              <a:rPr lang="en-US" altLang="ru-RU" sz="1200" b="1">
                <a:latin typeface="Courier New" pitchFamily="49" charset="0"/>
                <a:cs typeface="Courier New" pitchFamily="49" charset="0"/>
              </a:rPr>
              <a:t>        &lt;name&gt;</a:t>
            </a:r>
            <a:r>
              <a:rPr lang="ru-RU" altLang="ru-RU" sz="1200" b="1">
                <a:latin typeface="Courier New" pitchFamily="49" charset="0"/>
                <a:cs typeface="Courier New" pitchFamily="49" charset="0"/>
              </a:rPr>
              <a:t>НГУ</a:t>
            </a:r>
            <a:r>
              <a:rPr lang="en-US" altLang="ru-RU" sz="1200" b="1">
                <a:latin typeface="Courier New" pitchFamily="49" charset="0"/>
                <a:cs typeface="Courier New" pitchFamily="49" charset="0"/>
              </a:rPr>
              <a:t>&lt;/name&gt;    </a:t>
            </a:r>
          </a:p>
          <a:p>
            <a:r>
              <a:rPr lang="en-US" altLang="ru-RU" sz="1200" b="1">
                <a:latin typeface="Courier New" pitchFamily="49" charset="0"/>
                <a:cs typeface="Courier New" pitchFamily="49" charset="0"/>
              </a:rPr>
              <a:t>    &lt;/org-sys&gt;</a:t>
            </a:r>
          </a:p>
          <a:p>
            <a:r>
              <a:rPr lang="en-US" altLang="ru-RU" sz="1200" b="1">
                <a:latin typeface="Courier New" pitchFamily="49" charset="0"/>
                <a:cs typeface="Courier New" pitchFamily="49" charset="0"/>
              </a:rPr>
              <a:t>&lt;/rdf:RDF&gt;</a:t>
            </a:r>
            <a:endParaRPr lang="ru-RU" altLang="ru-RU" sz="1200" b="1">
              <a:latin typeface="Courier New" pitchFamily="49" charset="0"/>
              <a:cs typeface="Courier New" pitchFamily="49" charset="0"/>
            </a:endParaRPr>
          </a:p>
        </p:txBody>
      </p:sp>
      <p:sp>
        <p:nvSpPr>
          <p:cNvPr id="78" name="TextBox 42"/>
          <p:cNvSpPr txBox="1">
            <a:spLocks noChangeArrowheads="1"/>
          </p:cNvSpPr>
          <p:nvPr/>
        </p:nvSpPr>
        <p:spPr bwMode="auto">
          <a:xfrm>
            <a:off x="6948264" y="3573016"/>
            <a:ext cx="1981200" cy="1200150"/>
          </a:xfrm>
          <a:prstGeom prst="rect">
            <a:avLst/>
          </a:prstGeom>
          <a:noFill/>
          <a:ln w="9525">
            <a:noFill/>
            <a:miter lim="800000"/>
            <a:headEnd/>
            <a:tailEnd/>
          </a:ln>
        </p:spPr>
        <p:txBody>
          <a:bodyPr>
            <a:spAutoFit/>
          </a:bodyPr>
          <a:lstStyle/>
          <a:p>
            <a:r>
              <a:rPr lang="ru-RU" altLang="ru-RU">
                <a:latin typeface="Calibri" pitchFamily="34" charset="0"/>
              </a:rPr>
              <a:t>Предикатное представление:</a:t>
            </a:r>
          </a:p>
          <a:p>
            <a:r>
              <a:rPr lang="en-US" altLang="ru-RU">
                <a:latin typeface="Calibri" pitchFamily="34" charset="0"/>
              </a:rPr>
              <a:t>P1(id1, id2).</a:t>
            </a:r>
          </a:p>
          <a:p>
            <a:r>
              <a:rPr lang="en-US" altLang="ru-RU">
                <a:latin typeface="Calibri" pitchFamily="34" charset="0"/>
              </a:rPr>
              <a:t>P2(id3, data).</a:t>
            </a:r>
            <a:endParaRPr lang="ru-RU" altLang="ru-RU">
              <a:latin typeface="Calibri" pitchFamily="34"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0" y="0"/>
            <a:ext cx="2257400" cy="1512168"/>
            <a:chOff x="1035224" y="2204864"/>
            <a:chExt cx="6921152" cy="4289406"/>
          </a:xfrm>
        </p:grpSpPr>
        <p:sp>
          <p:nvSpPr>
            <p:cNvPr id="3" name="Прямоугольник 2"/>
            <p:cNvSpPr/>
            <p:nvPr/>
          </p:nvSpPr>
          <p:spPr>
            <a:xfrm>
              <a:off x="1035224" y="27725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4" name="Прямоугольник 3"/>
            <p:cNvSpPr/>
            <p:nvPr/>
          </p:nvSpPr>
          <p:spPr>
            <a:xfrm>
              <a:off x="1187624" y="29249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5" name="Прямоугольник 4"/>
            <p:cNvSpPr/>
            <p:nvPr/>
          </p:nvSpPr>
          <p:spPr>
            <a:xfrm>
              <a:off x="1340024" y="30773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6" name="Прямоугольник 5"/>
            <p:cNvSpPr/>
            <p:nvPr/>
          </p:nvSpPr>
          <p:spPr>
            <a:xfrm>
              <a:off x="1492424" y="32297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7" name="Picture 2"/>
            <p:cNvPicPr>
              <a:picLocks noChangeAspect="1" noChangeArrowheads="1"/>
            </p:cNvPicPr>
            <p:nvPr/>
          </p:nvPicPr>
          <p:blipFill>
            <a:blip r:embed="rId2" cstate="print"/>
            <a:srcRect/>
            <a:stretch>
              <a:fillRect/>
            </a:stretch>
          </p:blipFill>
          <p:spPr bwMode="auto">
            <a:xfrm>
              <a:off x="1619672" y="3356992"/>
              <a:ext cx="1201879" cy="1224136"/>
            </a:xfrm>
            <a:prstGeom prst="rect">
              <a:avLst/>
            </a:prstGeom>
            <a:noFill/>
            <a:ln w="9525">
              <a:noFill/>
              <a:miter lim="800000"/>
              <a:headEnd/>
              <a:tailEnd/>
            </a:ln>
            <a:effectLst/>
          </p:spPr>
        </p:pic>
        <p:sp>
          <p:nvSpPr>
            <p:cNvPr id="8" name="Прямоугольник 7"/>
            <p:cNvSpPr/>
            <p:nvPr/>
          </p:nvSpPr>
          <p:spPr>
            <a:xfrm>
              <a:off x="4427984" y="2204864"/>
              <a:ext cx="208823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 </a:t>
              </a:r>
              <a:r>
                <a:rPr lang="ru-RU" b="1" dirty="0" smtClean="0"/>
                <a:t>ЭА</a:t>
              </a:r>
              <a:endParaRPr lang="ru-RU" b="1" dirty="0"/>
            </a:p>
          </p:txBody>
        </p:sp>
        <p:cxnSp>
          <p:nvCxnSpPr>
            <p:cNvPr id="9" name="Прямая со стрелкой 8"/>
            <p:cNvCxnSpPr>
              <a:stCxn id="7" idx="3"/>
              <a:endCxn id="8" idx="1"/>
            </p:cNvCxnSpPr>
            <p:nvPr/>
          </p:nvCxnSpPr>
          <p:spPr>
            <a:xfrm flipV="1">
              <a:off x="2821551" y="2960948"/>
              <a:ext cx="1606433" cy="10081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0" name="Picture 10" descr="C:\Program Files (x86)\Microsoft Office\MEDIA\CAGCAT10\j0285750.wmf"/>
            <p:cNvPicPr>
              <a:picLocks noChangeAspect="1" noChangeArrowheads="1"/>
            </p:cNvPicPr>
            <p:nvPr/>
          </p:nvPicPr>
          <p:blipFill>
            <a:blip r:embed="rId3" cstate="print"/>
            <a:srcRect/>
            <a:stretch>
              <a:fillRect/>
            </a:stretch>
          </p:blipFill>
          <p:spPr bwMode="auto">
            <a:xfrm>
              <a:off x="4644008" y="5373216"/>
              <a:ext cx="1824228" cy="1121054"/>
            </a:xfrm>
            <a:prstGeom prst="rect">
              <a:avLst/>
            </a:prstGeom>
            <a:noFill/>
          </p:spPr>
        </p:pic>
        <p:cxnSp>
          <p:nvCxnSpPr>
            <p:cNvPr id="11" name="Прямая со стрелкой 10"/>
            <p:cNvCxnSpPr>
              <a:endCxn id="8" idx="2"/>
            </p:cNvCxnSpPr>
            <p:nvPr/>
          </p:nvCxnSpPr>
          <p:spPr>
            <a:xfrm flipV="1">
              <a:off x="5148064" y="3717032"/>
              <a:ext cx="324036" cy="165618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2" name="Прямая со стрелкой 11"/>
            <p:cNvCxnSpPr/>
            <p:nvPr/>
          </p:nvCxnSpPr>
          <p:spPr>
            <a:xfrm>
              <a:off x="5580112" y="3789040"/>
              <a:ext cx="360040" cy="172819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3" name="Блок-схема: магнитный диск 12"/>
            <p:cNvSpPr/>
            <p:nvPr/>
          </p:nvSpPr>
          <p:spPr>
            <a:xfrm>
              <a:off x="6732240" y="2420888"/>
              <a:ext cx="1224136"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t>БД</a:t>
              </a:r>
              <a:endParaRPr lang="ru-RU" sz="1200" b="1" dirty="0"/>
            </a:p>
          </p:txBody>
        </p:sp>
        <p:cxnSp>
          <p:nvCxnSpPr>
            <p:cNvPr id="14" name="Прямая со стрелкой 13"/>
            <p:cNvCxnSpPr/>
            <p:nvPr/>
          </p:nvCxnSpPr>
          <p:spPr>
            <a:xfrm flipV="1">
              <a:off x="5292080" y="3429000"/>
              <a:ext cx="1944216" cy="194421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5" name="Прямая со стрелкой 14"/>
            <p:cNvCxnSpPr/>
            <p:nvPr/>
          </p:nvCxnSpPr>
          <p:spPr>
            <a:xfrm flipH="1">
              <a:off x="6012160" y="3501008"/>
              <a:ext cx="1152128" cy="20162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
        <p:nvSpPr>
          <p:cNvPr id="16" name="TextBox 15"/>
          <p:cNvSpPr txBox="1"/>
          <p:nvPr/>
        </p:nvSpPr>
        <p:spPr>
          <a:xfrm>
            <a:off x="2051720" y="188640"/>
            <a:ext cx="6408712" cy="1077218"/>
          </a:xfrm>
          <a:prstGeom prst="rect">
            <a:avLst/>
          </a:prstGeom>
          <a:noFill/>
        </p:spPr>
        <p:txBody>
          <a:bodyPr wrap="square" rtlCol="0">
            <a:spAutoFit/>
          </a:bodyPr>
          <a:lstStyle/>
          <a:p>
            <a:pPr algn="ctr"/>
            <a:r>
              <a:rPr lang="ru-RU" sz="3200" dirty="0" smtClean="0"/>
              <a:t>Запросы к БД: портрет, поиск, изменение</a:t>
            </a:r>
            <a:endParaRPr lang="ru-RU" sz="3200" dirty="0"/>
          </a:p>
        </p:txBody>
      </p:sp>
      <p:pic>
        <p:nvPicPr>
          <p:cNvPr id="17" name="Picture 5" descr="both"/>
          <p:cNvPicPr>
            <a:picLocks noChangeAspect="1" noChangeArrowheads="1"/>
          </p:cNvPicPr>
          <p:nvPr/>
        </p:nvPicPr>
        <p:blipFill>
          <a:blip r:embed="rId4" cstate="print"/>
          <a:srcRect/>
          <a:stretch>
            <a:fillRect/>
          </a:stretch>
        </p:blipFill>
        <p:spPr bwMode="auto">
          <a:xfrm>
            <a:off x="1187624" y="1627187"/>
            <a:ext cx="7543800" cy="5230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0" y="0"/>
            <a:ext cx="2257400" cy="1512168"/>
            <a:chOff x="1035224" y="2204864"/>
            <a:chExt cx="6921152" cy="4289406"/>
          </a:xfrm>
        </p:grpSpPr>
        <p:sp>
          <p:nvSpPr>
            <p:cNvPr id="3" name="Прямоугольник 2"/>
            <p:cNvSpPr/>
            <p:nvPr/>
          </p:nvSpPr>
          <p:spPr>
            <a:xfrm>
              <a:off x="1035224" y="27725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4" name="Прямоугольник 3"/>
            <p:cNvSpPr/>
            <p:nvPr/>
          </p:nvSpPr>
          <p:spPr>
            <a:xfrm>
              <a:off x="1187624" y="29249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5" name="Прямоугольник 4"/>
            <p:cNvSpPr/>
            <p:nvPr/>
          </p:nvSpPr>
          <p:spPr>
            <a:xfrm>
              <a:off x="1340024" y="30773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6" name="Прямоугольник 5"/>
            <p:cNvSpPr/>
            <p:nvPr/>
          </p:nvSpPr>
          <p:spPr>
            <a:xfrm>
              <a:off x="1492424" y="32297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7" name="Picture 2"/>
            <p:cNvPicPr>
              <a:picLocks noChangeAspect="1" noChangeArrowheads="1"/>
            </p:cNvPicPr>
            <p:nvPr/>
          </p:nvPicPr>
          <p:blipFill>
            <a:blip r:embed="rId2" cstate="print"/>
            <a:srcRect/>
            <a:stretch>
              <a:fillRect/>
            </a:stretch>
          </p:blipFill>
          <p:spPr bwMode="auto">
            <a:xfrm>
              <a:off x="1619672" y="3356992"/>
              <a:ext cx="1201879" cy="1224136"/>
            </a:xfrm>
            <a:prstGeom prst="rect">
              <a:avLst/>
            </a:prstGeom>
            <a:noFill/>
            <a:ln w="9525">
              <a:noFill/>
              <a:miter lim="800000"/>
              <a:headEnd/>
              <a:tailEnd/>
            </a:ln>
            <a:effectLst/>
          </p:spPr>
        </p:pic>
        <p:sp>
          <p:nvSpPr>
            <p:cNvPr id="8" name="Прямоугольник 7"/>
            <p:cNvSpPr/>
            <p:nvPr/>
          </p:nvSpPr>
          <p:spPr>
            <a:xfrm>
              <a:off x="4427984" y="2204864"/>
              <a:ext cx="208823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 </a:t>
              </a:r>
              <a:r>
                <a:rPr lang="ru-RU" b="1" dirty="0" smtClean="0"/>
                <a:t>ЭА</a:t>
              </a:r>
              <a:endParaRPr lang="ru-RU" b="1" dirty="0"/>
            </a:p>
          </p:txBody>
        </p:sp>
        <p:cxnSp>
          <p:nvCxnSpPr>
            <p:cNvPr id="9" name="Прямая со стрелкой 8"/>
            <p:cNvCxnSpPr>
              <a:stCxn id="7" idx="3"/>
              <a:endCxn id="8" idx="1"/>
            </p:cNvCxnSpPr>
            <p:nvPr/>
          </p:nvCxnSpPr>
          <p:spPr>
            <a:xfrm flipV="1">
              <a:off x="2821551" y="2960948"/>
              <a:ext cx="1606433" cy="10081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0" name="Picture 10" descr="C:\Program Files (x86)\Microsoft Office\MEDIA\CAGCAT10\j0285750.wmf"/>
            <p:cNvPicPr>
              <a:picLocks noChangeAspect="1" noChangeArrowheads="1"/>
            </p:cNvPicPr>
            <p:nvPr/>
          </p:nvPicPr>
          <p:blipFill>
            <a:blip r:embed="rId3" cstate="print"/>
            <a:srcRect/>
            <a:stretch>
              <a:fillRect/>
            </a:stretch>
          </p:blipFill>
          <p:spPr bwMode="auto">
            <a:xfrm>
              <a:off x="4644008" y="5373216"/>
              <a:ext cx="1824228" cy="1121054"/>
            </a:xfrm>
            <a:prstGeom prst="rect">
              <a:avLst/>
            </a:prstGeom>
            <a:noFill/>
          </p:spPr>
        </p:pic>
        <p:cxnSp>
          <p:nvCxnSpPr>
            <p:cNvPr id="11" name="Прямая со стрелкой 10"/>
            <p:cNvCxnSpPr>
              <a:endCxn id="8" idx="2"/>
            </p:cNvCxnSpPr>
            <p:nvPr/>
          </p:nvCxnSpPr>
          <p:spPr>
            <a:xfrm flipV="1">
              <a:off x="5148064" y="3717032"/>
              <a:ext cx="324036" cy="165618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2" name="Прямая со стрелкой 11"/>
            <p:cNvCxnSpPr/>
            <p:nvPr/>
          </p:nvCxnSpPr>
          <p:spPr>
            <a:xfrm>
              <a:off x="5580112" y="3789040"/>
              <a:ext cx="360040" cy="172819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3" name="Блок-схема: магнитный диск 12"/>
            <p:cNvSpPr/>
            <p:nvPr/>
          </p:nvSpPr>
          <p:spPr>
            <a:xfrm>
              <a:off x="6732240" y="2420888"/>
              <a:ext cx="1224136"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t>БД</a:t>
              </a:r>
              <a:endParaRPr lang="ru-RU" sz="1200" b="1" dirty="0"/>
            </a:p>
          </p:txBody>
        </p:sp>
        <p:cxnSp>
          <p:nvCxnSpPr>
            <p:cNvPr id="14" name="Прямая со стрелкой 13"/>
            <p:cNvCxnSpPr/>
            <p:nvPr/>
          </p:nvCxnSpPr>
          <p:spPr>
            <a:xfrm flipV="1">
              <a:off x="5292080" y="3429000"/>
              <a:ext cx="1944216" cy="194421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5" name="Прямая со стрелкой 14"/>
            <p:cNvCxnSpPr/>
            <p:nvPr/>
          </p:nvCxnSpPr>
          <p:spPr>
            <a:xfrm flipH="1">
              <a:off x="6012160" y="3501008"/>
              <a:ext cx="1152128" cy="20162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
        <p:nvSpPr>
          <p:cNvPr id="16" name="TextBox 15"/>
          <p:cNvSpPr txBox="1"/>
          <p:nvPr/>
        </p:nvSpPr>
        <p:spPr>
          <a:xfrm>
            <a:off x="2051720" y="188640"/>
            <a:ext cx="6408712" cy="584775"/>
          </a:xfrm>
          <a:prstGeom prst="rect">
            <a:avLst/>
          </a:prstGeom>
          <a:noFill/>
        </p:spPr>
        <p:txBody>
          <a:bodyPr wrap="square" rtlCol="0">
            <a:spAutoFit/>
          </a:bodyPr>
          <a:lstStyle/>
          <a:p>
            <a:pPr algn="ctr"/>
            <a:r>
              <a:rPr lang="ru-RU" sz="3200" dirty="0" smtClean="0"/>
              <a:t>Интерфейсы</a:t>
            </a:r>
            <a:endParaRPr lang="ru-RU" sz="3200" dirty="0"/>
          </a:p>
        </p:txBody>
      </p:sp>
      <p:pic>
        <p:nvPicPr>
          <p:cNvPr id="18" name="Picture 3"/>
          <p:cNvPicPr>
            <a:picLocks noChangeAspect="1" noChangeArrowheads="1"/>
          </p:cNvPicPr>
          <p:nvPr/>
        </p:nvPicPr>
        <p:blipFill>
          <a:blip r:embed="rId4" cstate="print"/>
          <a:srcRect/>
          <a:stretch>
            <a:fillRect/>
          </a:stretch>
        </p:blipFill>
        <p:spPr bwMode="auto">
          <a:xfrm>
            <a:off x="4037013" y="1124744"/>
            <a:ext cx="5106987" cy="2852738"/>
          </a:xfrm>
          <a:prstGeom prst="rect">
            <a:avLst/>
          </a:prstGeom>
          <a:noFill/>
          <a:ln w="9525">
            <a:noFill/>
            <a:miter lim="800000"/>
            <a:headEnd/>
            <a:tailEnd/>
          </a:ln>
        </p:spPr>
      </p:pic>
      <p:pic>
        <p:nvPicPr>
          <p:cNvPr id="19" name="Picture 4" descr="PA_firstpage"/>
          <p:cNvPicPr>
            <a:picLocks noChangeAspect="1" noChangeArrowheads="1"/>
          </p:cNvPicPr>
          <p:nvPr/>
        </p:nvPicPr>
        <p:blipFill>
          <a:blip r:embed="rId5" cstate="print"/>
          <a:srcRect/>
          <a:stretch>
            <a:fillRect/>
          </a:stretch>
        </p:blipFill>
        <p:spPr bwMode="auto">
          <a:xfrm>
            <a:off x="0" y="1988344"/>
            <a:ext cx="4502150" cy="3095625"/>
          </a:xfrm>
          <a:prstGeom prst="rect">
            <a:avLst/>
          </a:prstGeom>
          <a:noFill/>
          <a:ln w="9525">
            <a:noFill/>
            <a:miter lim="800000"/>
            <a:headEnd/>
            <a:tailEnd/>
          </a:ln>
        </p:spPr>
      </p:pic>
      <p:pic>
        <p:nvPicPr>
          <p:cNvPr id="20" name="Picture 6"/>
          <p:cNvPicPr>
            <a:picLocks noChangeAspect="1" noChangeArrowheads="1"/>
          </p:cNvPicPr>
          <p:nvPr/>
        </p:nvPicPr>
        <p:blipFill>
          <a:blip r:embed="rId6" cstate="print"/>
          <a:srcRect/>
          <a:stretch>
            <a:fillRect/>
          </a:stretch>
        </p:blipFill>
        <p:spPr bwMode="auto">
          <a:xfrm>
            <a:off x="3563938" y="3628232"/>
            <a:ext cx="5749925" cy="3589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7256" y="404664"/>
            <a:ext cx="6696744" cy="584775"/>
          </a:xfrm>
          <a:prstGeom prst="rect">
            <a:avLst/>
          </a:prstGeom>
          <a:noFill/>
        </p:spPr>
        <p:txBody>
          <a:bodyPr wrap="square" rtlCol="0">
            <a:spAutoFit/>
          </a:bodyPr>
          <a:lstStyle/>
          <a:p>
            <a:pPr algn="ctr"/>
            <a:r>
              <a:rPr lang="ru-RU" sz="3200" dirty="0" smtClean="0"/>
              <a:t>Использованные технологии</a:t>
            </a:r>
            <a:endParaRPr lang="ru-RU" sz="3200" dirty="0"/>
          </a:p>
        </p:txBody>
      </p:sp>
      <p:sp>
        <p:nvSpPr>
          <p:cNvPr id="3" name="TextBox 2"/>
          <p:cNvSpPr txBox="1"/>
          <p:nvPr/>
        </p:nvSpPr>
        <p:spPr>
          <a:xfrm>
            <a:off x="611560" y="2060848"/>
            <a:ext cx="7488832" cy="3970318"/>
          </a:xfrm>
          <a:prstGeom prst="rect">
            <a:avLst/>
          </a:prstGeom>
          <a:noFill/>
        </p:spPr>
        <p:txBody>
          <a:bodyPr wrap="square" rtlCol="0">
            <a:spAutoFit/>
          </a:bodyPr>
          <a:lstStyle/>
          <a:p>
            <a:r>
              <a:rPr lang="en-US" dirty="0" smtClean="0"/>
              <a:t>C#, .NET, .NET Framework, </a:t>
            </a:r>
            <a:r>
              <a:rPr lang="en-US" dirty="0" err="1" smtClean="0"/>
              <a:t>.Net</a:t>
            </a:r>
            <a:r>
              <a:rPr lang="en-US" dirty="0" smtClean="0"/>
              <a:t> Core </a:t>
            </a:r>
          </a:p>
          <a:p>
            <a:endParaRPr lang="en-US" dirty="0" smtClean="0"/>
          </a:p>
          <a:p>
            <a:r>
              <a:rPr lang="en-US" dirty="0" smtClean="0"/>
              <a:t>ASPX, ASPX MVC, ASP.NET, Razor, </a:t>
            </a:r>
            <a:r>
              <a:rPr lang="en-US" dirty="0" err="1" smtClean="0"/>
              <a:t>Blazor</a:t>
            </a:r>
            <a:r>
              <a:rPr lang="en-US" dirty="0" smtClean="0"/>
              <a:t>, </a:t>
            </a:r>
          </a:p>
          <a:p>
            <a:endParaRPr lang="en-US" dirty="0" smtClean="0"/>
          </a:p>
          <a:p>
            <a:r>
              <a:rPr lang="en-US" dirty="0" smtClean="0"/>
              <a:t>Windows Forms, WPF, XAML, Silverlight, </a:t>
            </a:r>
            <a:r>
              <a:rPr lang="en-US" dirty="0" err="1" smtClean="0"/>
              <a:t>DeepZoom</a:t>
            </a:r>
            <a:r>
              <a:rPr lang="en-US" dirty="0" smtClean="0"/>
              <a:t>,  </a:t>
            </a:r>
          </a:p>
          <a:p>
            <a:endParaRPr lang="en-US" dirty="0" smtClean="0"/>
          </a:p>
          <a:p>
            <a:r>
              <a:rPr lang="en-US" dirty="0" smtClean="0"/>
              <a:t>HTML, HTML-5, JavaScript, AJAX, JSON</a:t>
            </a:r>
          </a:p>
          <a:p>
            <a:endParaRPr lang="en-US" dirty="0" smtClean="0"/>
          </a:p>
          <a:p>
            <a:r>
              <a:rPr lang="en-US" dirty="0" smtClean="0"/>
              <a:t>SQL, RDF, </a:t>
            </a:r>
            <a:r>
              <a:rPr lang="en-US" dirty="0" err="1" smtClean="0"/>
              <a:t>Sparql</a:t>
            </a:r>
            <a:endParaRPr lang="en-US" dirty="0" smtClean="0"/>
          </a:p>
          <a:p>
            <a:endParaRPr lang="en-US" dirty="0" smtClean="0"/>
          </a:p>
          <a:p>
            <a:r>
              <a:rPr lang="en-US" dirty="0" err="1" smtClean="0"/>
              <a:t>Ffmpeg</a:t>
            </a:r>
            <a:r>
              <a:rPr lang="en-US" dirty="0" smtClean="0"/>
              <a:t>, </a:t>
            </a:r>
            <a:r>
              <a:rPr lang="en-US" dirty="0" err="1" smtClean="0"/>
              <a:t>LivVips</a:t>
            </a:r>
            <a:r>
              <a:rPr lang="en-US" dirty="0" smtClean="0"/>
              <a:t>, </a:t>
            </a:r>
            <a:r>
              <a:rPr lang="en-US" dirty="0" err="1" smtClean="0"/>
              <a:t>MediaInfo</a:t>
            </a:r>
            <a:endParaRPr lang="en-US" dirty="0" smtClean="0"/>
          </a:p>
          <a:p>
            <a:endParaRPr lang="en-US" dirty="0" smtClean="0"/>
          </a:p>
          <a:p>
            <a:endParaRPr lang="en-US" dirty="0" smtClean="0"/>
          </a:p>
          <a:p>
            <a:r>
              <a:rPr lang="en-US" dirty="0" smtClean="0"/>
              <a:t> </a:t>
            </a:r>
            <a:endParaRPr lang="ru-RU" dirty="0"/>
          </a:p>
        </p:txBody>
      </p:sp>
      <p:grpSp>
        <p:nvGrpSpPr>
          <p:cNvPr id="4" name="Группа 3"/>
          <p:cNvGrpSpPr/>
          <p:nvPr/>
        </p:nvGrpSpPr>
        <p:grpSpPr>
          <a:xfrm>
            <a:off x="107504" y="188640"/>
            <a:ext cx="2257400" cy="1512168"/>
            <a:chOff x="1035224" y="2204864"/>
            <a:chExt cx="6921152" cy="4289406"/>
          </a:xfrm>
        </p:grpSpPr>
        <p:sp>
          <p:nvSpPr>
            <p:cNvPr id="5" name="Прямоугольник 4"/>
            <p:cNvSpPr/>
            <p:nvPr/>
          </p:nvSpPr>
          <p:spPr>
            <a:xfrm>
              <a:off x="1035224" y="27725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6" name="Прямоугольник 5"/>
            <p:cNvSpPr/>
            <p:nvPr/>
          </p:nvSpPr>
          <p:spPr>
            <a:xfrm>
              <a:off x="1187624" y="29249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7" name="Прямоугольник 6"/>
            <p:cNvSpPr/>
            <p:nvPr/>
          </p:nvSpPr>
          <p:spPr>
            <a:xfrm>
              <a:off x="1340024" y="30773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8" name="Прямоугольник 7"/>
            <p:cNvSpPr/>
            <p:nvPr/>
          </p:nvSpPr>
          <p:spPr>
            <a:xfrm>
              <a:off x="1492424" y="3229744"/>
              <a:ext cx="1152128" cy="1224136"/>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pic>
          <p:nvPicPr>
            <p:cNvPr id="9" name="Picture 2"/>
            <p:cNvPicPr>
              <a:picLocks noChangeAspect="1" noChangeArrowheads="1"/>
            </p:cNvPicPr>
            <p:nvPr/>
          </p:nvPicPr>
          <p:blipFill>
            <a:blip r:embed="rId2" cstate="print"/>
            <a:srcRect/>
            <a:stretch>
              <a:fillRect/>
            </a:stretch>
          </p:blipFill>
          <p:spPr bwMode="auto">
            <a:xfrm>
              <a:off x="1619672" y="3356992"/>
              <a:ext cx="1201879" cy="1224136"/>
            </a:xfrm>
            <a:prstGeom prst="rect">
              <a:avLst/>
            </a:prstGeom>
            <a:noFill/>
            <a:ln w="9525">
              <a:noFill/>
              <a:miter lim="800000"/>
              <a:headEnd/>
              <a:tailEnd/>
            </a:ln>
            <a:effectLst/>
          </p:spPr>
        </p:pic>
        <p:sp>
          <p:nvSpPr>
            <p:cNvPr id="10" name="Прямоугольник 9"/>
            <p:cNvSpPr/>
            <p:nvPr/>
          </p:nvSpPr>
          <p:spPr>
            <a:xfrm>
              <a:off x="4427984" y="2204864"/>
              <a:ext cx="208823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 </a:t>
              </a:r>
              <a:r>
                <a:rPr lang="ru-RU" b="1" dirty="0" smtClean="0"/>
                <a:t>ЭА</a:t>
              </a:r>
              <a:endParaRPr lang="ru-RU" b="1" dirty="0"/>
            </a:p>
          </p:txBody>
        </p:sp>
        <p:cxnSp>
          <p:nvCxnSpPr>
            <p:cNvPr id="11" name="Прямая со стрелкой 10"/>
            <p:cNvCxnSpPr>
              <a:stCxn id="9" idx="3"/>
              <a:endCxn id="10" idx="1"/>
            </p:cNvCxnSpPr>
            <p:nvPr/>
          </p:nvCxnSpPr>
          <p:spPr>
            <a:xfrm flipV="1">
              <a:off x="2821551" y="2960948"/>
              <a:ext cx="1606433" cy="10081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2" name="Picture 10" descr="C:\Program Files (x86)\Microsoft Office\MEDIA\CAGCAT10\j0285750.wmf"/>
            <p:cNvPicPr>
              <a:picLocks noChangeAspect="1" noChangeArrowheads="1"/>
            </p:cNvPicPr>
            <p:nvPr/>
          </p:nvPicPr>
          <p:blipFill>
            <a:blip r:embed="rId3" cstate="print"/>
            <a:srcRect/>
            <a:stretch>
              <a:fillRect/>
            </a:stretch>
          </p:blipFill>
          <p:spPr bwMode="auto">
            <a:xfrm>
              <a:off x="4644008" y="5373216"/>
              <a:ext cx="1824228" cy="1121054"/>
            </a:xfrm>
            <a:prstGeom prst="rect">
              <a:avLst/>
            </a:prstGeom>
            <a:noFill/>
          </p:spPr>
        </p:pic>
        <p:cxnSp>
          <p:nvCxnSpPr>
            <p:cNvPr id="13" name="Прямая со стрелкой 12"/>
            <p:cNvCxnSpPr>
              <a:endCxn id="10" idx="2"/>
            </p:cNvCxnSpPr>
            <p:nvPr/>
          </p:nvCxnSpPr>
          <p:spPr>
            <a:xfrm flipV="1">
              <a:off x="5148064" y="3717032"/>
              <a:ext cx="324036" cy="165618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4" name="Прямая со стрелкой 13"/>
            <p:cNvCxnSpPr/>
            <p:nvPr/>
          </p:nvCxnSpPr>
          <p:spPr>
            <a:xfrm>
              <a:off x="5580112" y="3789040"/>
              <a:ext cx="360040" cy="172819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5" name="Блок-схема: магнитный диск 14"/>
            <p:cNvSpPr/>
            <p:nvPr/>
          </p:nvSpPr>
          <p:spPr>
            <a:xfrm>
              <a:off x="6732240" y="2420888"/>
              <a:ext cx="1224136"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t>БД</a:t>
              </a:r>
              <a:endParaRPr lang="ru-RU" sz="1200" b="1" dirty="0"/>
            </a:p>
          </p:txBody>
        </p:sp>
        <p:cxnSp>
          <p:nvCxnSpPr>
            <p:cNvPr id="16" name="Прямая со стрелкой 15"/>
            <p:cNvCxnSpPr/>
            <p:nvPr/>
          </p:nvCxnSpPr>
          <p:spPr>
            <a:xfrm flipV="1">
              <a:off x="5292080" y="3429000"/>
              <a:ext cx="1944216" cy="194421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7" name="Прямая со стрелкой 16"/>
            <p:cNvCxnSpPr/>
            <p:nvPr/>
          </p:nvCxnSpPr>
          <p:spPr>
            <a:xfrm flipH="1">
              <a:off x="6012160" y="3501008"/>
              <a:ext cx="1152128" cy="20162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ТРИЗ – теория решения  изобретательских задач</a:t>
            </a:r>
            <a:endParaRPr lang="ru-RU" dirty="0"/>
          </a:p>
        </p:txBody>
      </p:sp>
      <p:sp>
        <p:nvSpPr>
          <p:cNvPr id="3" name="Подзаголовок 2"/>
          <p:cNvSpPr>
            <a:spLocks noGrp="1"/>
          </p:cNvSpPr>
          <p:nvPr>
            <p:ph type="subTitle" idx="1"/>
          </p:nvPr>
        </p:nvSpPr>
        <p:spPr/>
        <p:txBody>
          <a:bodyPr/>
          <a:lstStyle/>
          <a:p>
            <a:r>
              <a:rPr lang="ru-RU" dirty="0" smtClean="0"/>
              <a:t>А.Г.Марчук, </a:t>
            </a:r>
            <a:r>
              <a:rPr lang="ru-RU" dirty="0" err="1" smtClean="0"/>
              <a:t>д.ф.-м.н</a:t>
            </a:r>
            <a:r>
              <a:rPr lang="ru-RU" dirty="0" smtClean="0"/>
              <a:t>., профессор</a:t>
            </a:r>
            <a:endParaRPr lang="ru-RU"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err="1" smtClean="0"/>
              <a:t>Альтшуллер</a:t>
            </a:r>
            <a:r>
              <a:rPr lang="ru-RU" dirty="0" smtClean="0"/>
              <a:t> Генрих </a:t>
            </a:r>
            <a:r>
              <a:rPr lang="ru-RU" dirty="0" err="1" smtClean="0"/>
              <a:t>Саулович</a:t>
            </a:r>
            <a:r>
              <a:rPr lang="ru-RU" dirty="0" smtClean="0"/>
              <a:t/>
            </a:r>
            <a:br>
              <a:rPr lang="ru-RU" dirty="0" smtClean="0"/>
            </a:br>
            <a:r>
              <a:rPr lang="ru-RU" dirty="0" smtClean="0"/>
              <a:t>1926-1998</a:t>
            </a:r>
            <a:endParaRPr lang="ru-RU" dirty="0"/>
          </a:p>
        </p:txBody>
      </p:sp>
      <p:sp>
        <p:nvSpPr>
          <p:cNvPr id="1026" name="AutoShape 2" descr="Картинки по запросу альтшуллер триз"/>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028" name="AutoShape 4" descr="Картинки по запросу альтшуллер триз"/>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029" name="Picture 5" descr="C:\Users\mag\Downloads\Альтшуллер.jfif"/>
          <p:cNvPicPr>
            <a:picLocks noChangeAspect="1" noChangeArrowheads="1"/>
          </p:cNvPicPr>
          <p:nvPr/>
        </p:nvPicPr>
        <p:blipFill>
          <a:blip r:embed="rId2" cstate="print"/>
          <a:srcRect/>
          <a:stretch>
            <a:fillRect/>
          </a:stretch>
        </p:blipFill>
        <p:spPr bwMode="auto">
          <a:xfrm>
            <a:off x="3059832" y="1988840"/>
            <a:ext cx="2887861" cy="4339682"/>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 чем идет речь?</a:t>
            </a:r>
            <a:endParaRPr lang="ru-RU" dirty="0"/>
          </a:p>
        </p:txBody>
      </p:sp>
      <p:sp>
        <p:nvSpPr>
          <p:cNvPr id="4" name="TextBox 3"/>
          <p:cNvSpPr txBox="1"/>
          <p:nvPr/>
        </p:nvSpPr>
        <p:spPr>
          <a:xfrm>
            <a:off x="827584" y="1700808"/>
            <a:ext cx="7128792" cy="584775"/>
          </a:xfrm>
          <a:prstGeom prst="rect">
            <a:avLst/>
          </a:prstGeom>
          <a:noFill/>
        </p:spPr>
        <p:txBody>
          <a:bodyPr wrap="square" rtlCol="0">
            <a:spAutoFit/>
          </a:bodyPr>
          <a:lstStyle/>
          <a:p>
            <a:pPr algn="ctr"/>
            <a:r>
              <a:rPr lang="ru-RU" sz="3200" dirty="0" smtClean="0"/>
              <a:t>Надо преодолеть проблему! Как?</a:t>
            </a:r>
            <a:endParaRPr lang="ru-RU" sz="3200" dirty="0"/>
          </a:p>
        </p:txBody>
      </p:sp>
      <p:sp>
        <p:nvSpPr>
          <p:cNvPr id="5" name="TextBox 4"/>
          <p:cNvSpPr txBox="1"/>
          <p:nvPr/>
        </p:nvSpPr>
        <p:spPr>
          <a:xfrm>
            <a:off x="899592" y="3573016"/>
            <a:ext cx="7200800" cy="2677656"/>
          </a:xfrm>
          <a:prstGeom prst="rect">
            <a:avLst/>
          </a:prstGeom>
          <a:noFill/>
        </p:spPr>
        <p:txBody>
          <a:bodyPr wrap="square" rtlCol="0">
            <a:spAutoFit/>
          </a:bodyPr>
          <a:lstStyle/>
          <a:p>
            <a:r>
              <a:rPr lang="ru-RU" sz="2400" dirty="0" smtClean="0"/>
              <a:t>Наука Эвристика</a:t>
            </a:r>
          </a:p>
          <a:p>
            <a:endParaRPr lang="ru-RU" sz="2400" dirty="0" smtClean="0"/>
          </a:p>
          <a:p>
            <a:r>
              <a:rPr lang="ru-RU" sz="2400" dirty="0" smtClean="0"/>
              <a:t>Западное достижение: Мозговой штурм</a:t>
            </a:r>
          </a:p>
          <a:p>
            <a:endParaRPr lang="ru-RU" sz="2400" dirty="0" smtClean="0"/>
          </a:p>
          <a:p>
            <a:r>
              <a:rPr lang="ru-RU" sz="2400" dirty="0" smtClean="0"/>
              <a:t>Отечественное достижение: ТРИЗ!</a:t>
            </a:r>
          </a:p>
          <a:p>
            <a:endParaRPr lang="ru-RU" sz="2400" dirty="0" smtClean="0"/>
          </a:p>
          <a:p>
            <a:r>
              <a:rPr lang="ru-RU" sz="2400" dirty="0" smtClean="0"/>
              <a:t>А еще есть: научный метод  </a:t>
            </a:r>
            <a:endParaRPr lang="ru-RU" sz="2400" dirty="0"/>
          </a:p>
        </p:txBody>
      </p:sp>
      <p:sp>
        <p:nvSpPr>
          <p:cNvPr id="6" name="TextBox 5"/>
          <p:cNvSpPr txBox="1"/>
          <p:nvPr/>
        </p:nvSpPr>
        <p:spPr>
          <a:xfrm>
            <a:off x="755576" y="2348880"/>
            <a:ext cx="7344816" cy="830997"/>
          </a:xfrm>
          <a:prstGeom prst="rect">
            <a:avLst/>
          </a:prstGeom>
          <a:noFill/>
        </p:spPr>
        <p:txBody>
          <a:bodyPr wrap="square" rtlCol="0">
            <a:spAutoFit/>
          </a:bodyPr>
          <a:lstStyle/>
          <a:p>
            <a:r>
              <a:rPr lang="ru-RU" sz="2400" dirty="0" smtClean="0"/>
              <a:t>Представление о «сильных» решениях. Творчество, творческий акт</a:t>
            </a:r>
            <a:endParaRPr lang="ru-RU" sz="24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34082"/>
          </a:xfrm>
        </p:spPr>
        <p:txBody>
          <a:bodyPr>
            <a:normAutofit fontScale="90000"/>
          </a:bodyPr>
          <a:lstStyle/>
          <a:p>
            <a:r>
              <a:rPr lang="ru-RU" dirty="0" smtClean="0"/>
              <a:t>Поиск решения</a:t>
            </a:r>
            <a:endParaRPr lang="ru-RU" dirty="0"/>
          </a:p>
        </p:txBody>
      </p:sp>
      <p:sp>
        <p:nvSpPr>
          <p:cNvPr id="4" name="Овал 3"/>
          <p:cNvSpPr/>
          <p:nvPr/>
        </p:nvSpPr>
        <p:spPr>
          <a:xfrm>
            <a:off x="1547664" y="2492896"/>
            <a:ext cx="504056"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 стрелкой 5"/>
          <p:cNvCxnSpPr>
            <a:stCxn id="4" idx="7"/>
          </p:cNvCxnSpPr>
          <p:nvPr/>
        </p:nvCxnSpPr>
        <p:spPr>
          <a:xfrm flipV="1">
            <a:off x="1977903" y="1772816"/>
            <a:ext cx="1009921" cy="77280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 name="Прямая со стрелкой 6"/>
          <p:cNvCxnSpPr>
            <a:stCxn id="4" idx="0"/>
          </p:cNvCxnSpPr>
          <p:nvPr/>
        </p:nvCxnSpPr>
        <p:spPr>
          <a:xfrm flipV="1">
            <a:off x="1799692" y="980729"/>
            <a:ext cx="541869" cy="151216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 name="Прямая со стрелкой 7"/>
          <p:cNvCxnSpPr>
            <a:stCxn id="4" idx="1"/>
          </p:cNvCxnSpPr>
          <p:nvPr/>
        </p:nvCxnSpPr>
        <p:spPr>
          <a:xfrm flipH="1" flipV="1">
            <a:off x="1331640" y="1844824"/>
            <a:ext cx="289841" cy="70079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Прямая со стрелкой 8"/>
          <p:cNvCxnSpPr>
            <a:stCxn id="4" idx="3"/>
          </p:cNvCxnSpPr>
          <p:nvPr/>
        </p:nvCxnSpPr>
        <p:spPr>
          <a:xfrm flipH="1">
            <a:off x="971600" y="2800209"/>
            <a:ext cx="649881" cy="70079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 name="Прямая со стрелкой 9"/>
          <p:cNvCxnSpPr>
            <a:stCxn id="4" idx="5"/>
          </p:cNvCxnSpPr>
          <p:nvPr/>
        </p:nvCxnSpPr>
        <p:spPr>
          <a:xfrm>
            <a:off x="1977903" y="2800209"/>
            <a:ext cx="865905" cy="106083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539552" y="4797152"/>
            <a:ext cx="2952328" cy="369332"/>
          </a:xfrm>
          <a:prstGeom prst="rect">
            <a:avLst/>
          </a:prstGeom>
          <a:noFill/>
        </p:spPr>
        <p:txBody>
          <a:bodyPr wrap="square" rtlCol="0">
            <a:spAutoFit/>
          </a:bodyPr>
          <a:lstStyle/>
          <a:p>
            <a:r>
              <a:rPr lang="ru-RU" dirty="0" smtClean="0"/>
              <a:t>Западные методики</a:t>
            </a:r>
            <a:endParaRPr lang="ru-RU" dirty="0"/>
          </a:p>
        </p:txBody>
      </p:sp>
      <p:sp>
        <p:nvSpPr>
          <p:cNvPr id="21" name="Овал 20"/>
          <p:cNvSpPr/>
          <p:nvPr/>
        </p:nvSpPr>
        <p:spPr>
          <a:xfrm>
            <a:off x="6013969" y="2708920"/>
            <a:ext cx="504056"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2" name="Прямая со стрелкой 21"/>
          <p:cNvCxnSpPr>
            <a:stCxn id="21" idx="7"/>
          </p:cNvCxnSpPr>
          <p:nvPr/>
        </p:nvCxnSpPr>
        <p:spPr>
          <a:xfrm flipV="1">
            <a:off x="6444208" y="2420888"/>
            <a:ext cx="504056" cy="3407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Прямая со стрелкой 23"/>
          <p:cNvCxnSpPr/>
          <p:nvPr/>
        </p:nvCxnSpPr>
        <p:spPr>
          <a:xfrm flipV="1">
            <a:off x="6950074" y="2132856"/>
            <a:ext cx="286222" cy="2687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Прямая со стрелкой 25"/>
          <p:cNvCxnSpPr/>
          <p:nvPr/>
        </p:nvCxnSpPr>
        <p:spPr>
          <a:xfrm flipV="1">
            <a:off x="7236296" y="1772816"/>
            <a:ext cx="360040" cy="3600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2771800" y="1412776"/>
            <a:ext cx="1296144" cy="369332"/>
          </a:xfrm>
          <a:prstGeom prst="rect">
            <a:avLst/>
          </a:prstGeom>
          <a:noFill/>
        </p:spPr>
        <p:txBody>
          <a:bodyPr wrap="square" rtlCol="0">
            <a:spAutoFit/>
          </a:bodyPr>
          <a:lstStyle/>
          <a:p>
            <a:r>
              <a:rPr lang="ru-RU" dirty="0" smtClean="0"/>
              <a:t>решение</a:t>
            </a:r>
            <a:endParaRPr lang="ru-RU" dirty="0"/>
          </a:p>
        </p:txBody>
      </p:sp>
      <p:sp>
        <p:nvSpPr>
          <p:cNvPr id="32" name="TextBox 31"/>
          <p:cNvSpPr txBox="1"/>
          <p:nvPr/>
        </p:nvSpPr>
        <p:spPr>
          <a:xfrm>
            <a:off x="2123728" y="2492896"/>
            <a:ext cx="936104" cy="369332"/>
          </a:xfrm>
          <a:prstGeom prst="rect">
            <a:avLst/>
          </a:prstGeom>
          <a:noFill/>
        </p:spPr>
        <p:txBody>
          <a:bodyPr wrap="square" rtlCol="0">
            <a:spAutoFit/>
          </a:bodyPr>
          <a:lstStyle/>
          <a:p>
            <a:r>
              <a:rPr lang="ru-RU" dirty="0" smtClean="0"/>
              <a:t>задача</a:t>
            </a:r>
            <a:endParaRPr lang="ru-RU" dirty="0"/>
          </a:p>
        </p:txBody>
      </p:sp>
      <p:sp>
        <p:nvSpPr>
          <p:cNvPr id="33" name="TextBox 32"/>
          <p:cNvSpPr txBox="1"/>
          <p:nvPr/>
        </p:nvSpPr>
        <p:spPr>
          <a:xfrm>
            <a:off x="5796136" y="4653136"/>
            <a:ext cx="2592288" cy="369332"/>
          </a:xfrm>
          <a:prstGeom prst="rect">
            <a:avLst/>
          </a:prstGeom>
          <a:noFill/>
        </p:spPr>
        <p:txBody>
          <a:bodyPr wrap="square" rtlCol="0">
            <a:spAutoFit/>
          </a:bodyPr>
          <a:lstStyle/>
          <a:p>
            <a:r>
              <a:rPr lang="ru-RU" dirty="0" smtClean="0"/>
              <a:t>ТРИЗ</a:t>
            </a:r>
            <a:endParaRPr lang="ru-RU"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7215</TotalTime>
  <Words>4959</Words>
  <Application>Microsoft Office PowerPoint</Application>
  <PresentationFormat>Экран (4:3)</PresentationFormat>
  <Paragraphs>1106</Paragraphs>
  <Slides>109</Slides>
  <Notes>8</Notes>
  <HiddenSlides>0</HiddenSlides>
  <MMClips>0</MMClips>
  <ScaleCrop>false</ScaleCrop>
  <HeadingPairs>
    <vt:vector size="4" baseType="variant">
      <vt:variant>
        <vt:lpstr>Тема</vt:lpstr>
      </vt:variant>
      <vt:variant>
        <vt:i4>1</vt:i4>
      </vt:variant>
      <vt:variant>
        <vt:lpstr>Заголовки слайдов</vt:lpstr>
      </vt:variant>
      <vt:variant>
        <vt:i4>109</vt:i4>
      </vt:variant>
    </vt:vector>
  </HeadingPairs>
  <TitlesOfParts>
    <vt:vector size="110" baseType="lpstr">
      <vt:lpstr>Тема Office</vt:lpstr>
      <vt:lpstr>Клиент-серверные технологии (специальный курс для студентов ММФ НГУ, ½ года)</vt:lpstr>
      <vt:lpstr>Лекция 1. Каноническая трехзвенная клиент-серверная архитектура</vt:lpstr>
      <vt:lpstr>Идея решения: клиент-серверное построение</vt:lpstr>
      <vt:lpstr>Создатель реляционной модели данных</vt:lpstr>
      <vt:lpstr>Преимущества разделения клиент-сервис</vt:lpstr>
      <vt:lpstr>Дальнейшее развитие информационных систем</vt:lpstr>
      <vt:lpstr>Классическая трехзвенная клиент-серверная (сервисная) архитектура</vt:lpstr>
      <vt:lpstr>Лекция 2. Что такое протокол взаимодействия</vt:lpstr>
      <vt:lpstr>Чуть-чуть физических аспектов компьютерной коммуникации</vt:lpstr>
      <vt:lpstr>Презентация PowerPoint</vt:lpstr>
      <vt:lpstr>Протокол Telnet</vt:lpstr>
      <vt:lpstr>FTP – file transfer protocol</vt:lpstr>
      <vt:lpstr>Адресная строка</vt:lpstr>
      <vt:lpstr>Протокол HTTP – hyper text transfer protocol</vt:lpstr>
      <vt:lpstr>Детали HTTP</vt:lpstr>
      <vt:lpstr>Лекция 3. Реляционные СУБД</vt:lpstr>
      <vt:lpstr>Основные операторы SQL</vt:lpstr>
      <vt:lpstr>Некоторые детали конструкций</vt:lpstr>
      <vt:lpstr>Некоторые детали конструкций (2)</vt:lpstr>
      <vt:lpstr>Небольшой пример</vt:lpstr>
      <vt:lpstr>Презентация PowerPoint</vt:lpstr>
      <vt:lpstr>Презентация PowerPoint</vt:lpstr>
      <vt:lpstr>Лекция 4. Программирование Web-приложения</vt:lpstr>
      <vt:lpstr>Базовые способы программирования Web-взаимодействия</vt:lpstr>
      <vt:lpstr>Преимущества специализированных систем</vt:lpstr>
      <vt:lpstr>Недостатки активных страниц</vt:lpstr>
      <vt:lpstr>ASPX</vt:lpstr>
      <vt:lpstr>ASP.NET MVC – Model View Controller</vt:lpstr>
      <vt:lpstr>MVC (2)</vt:lpstr>
      <vt:lpstr>MVC (2)</vt:lpstr>
      <vt:lpstr>MVC (3)</vt:lpstr>
      <vt:lpstr>Лекция 5. Программирование клиента (браузера)</vt:lpstr>
      <vt:lpstr>Особенности JavaScript</vt:lpstr>
      <vt:lpstr>HTML DOM Document Object Model</vt:lpstr>
      <vt:lpstr>AJAX – Asynchronous Javascript and XML </vt:lpstr>
      <vt:lpstr>AJAX</vt:lpstr>
      <vt:lpstr>JSON – JavaScript Object Notation</vt:lpstr>
      <vt:lpstr>Лекция 6. Архитектура распределенных клиент-сервисных систем </vt:lpstr>
      <vt:lpstr>Сравнение по характеристикам</vt:lpstr>
      <vt:lpstr>Презентация PowerPoint</vt:lpstr>
      <vt:lpstr>Сервисная (сервис-ориентированная) архитектура</vt:lpstr>
      <vt:lpstr>Микросервисы</vt:lpstr>
      <vt:lpstr>Объектная парадигма взаимодействия</vt:lpstr>
      <vt:lpstr>Реализация объектной парадигмы: SOAP Simple Object Access Protocol</vt:lpstr>
      <vt:lpstr>Реализация объектной парадигмы: REST </vt:lpstr>
      <vt:lpstr>Реализация объектной парадигмы: JSON</vt:lpstr>
      <vt:lpstr>Лекция 7. Модели и технологии данных</vt:lpstr>
      <vt:lpstr>NoSQL – no SQL?</vt:lpstr>
      <vt:lpstr>Key-Value хранилища</vt:lpstr>
      <vt:lpstr>Документные базы данных и репозитории</vt:lpstr>
      <vt:lpstr>NoSQL – Not only SQL</vt:lpstr>
      <vt:lpstr>Презентация PowerPoint</vt:lpstr>
      <vt:lpstr>NoSQL и Big Data – обман трудящихся?</vt:lpstr>
      <vt:lpstr>RDF – стандартизованный формат представления ориентированных графов</vt:lpstr>
      <vt:lpstr>Презентация PowerPoint</vt:lpstr>
      <vt:lpstr>Презентация PowerPoint</vt:lpstr>
      <vt:lpstr>СУБД Open Link Virtuoso</vt:lpstr>
      <vt:lpstr>Hadoop</vt:lpstr>
      <vt:lpstr>MapReduce</vt:lpstr>
      <vt:lpstr>Лекция 7. Windows Presentation Foundation (WPF) - новый фундамент для приложений под .NET</vt:lpstr>
      <vt:lpstr>Основные новации в WPF </vt:lpstr>
      <vt:lpstr>Презентация PowerPoint</vt:lpstr>
      <vt:lpstr>Язык XAML (eXtensible Application Markup Language) </vt:lpstr>
      <vt:lpstr>Примеры XAML-кода</vt:lpstr>
      <vt:lpstr>Презентация PowerPoint</vt:lpstr>
      <vt:lpstr>Презентация PowerPoint</vt:lpstr>
      <vt:lpstr>Элементы построения визуального интерфейса</vt:lpstr>
      <vt:lpstr>Данные</vt:lpstr>
      <vt:lpstr>Документы</vt:lpstr>
      <vt:lpstr>Презентация PowerPoint</vt:lpstr>
      <vt:lpstr>Графика, анимация, мультимедиа</vt:lpstr>
      <vt:lpstr>Презентация PowerPoint</vt:lpstr>
      <vt:lpstr>Презентация PowerPoint</vt:lpstr>
      <vt:lpstr> Инструменты: Expression Blend</vt:lpstr>
      <vt:lpstr>Выводы</vt:lpstr>
      <vt:lpstr>Лекция 8. Облачные инфраструктуры</vt:lpstr>
      <vt:lpstr>AWS – Amazon Web Services</vt:lpstr>
      <vt:lpstr>Amazon S3</vt:lpstr>
      <vt:lpstr>Презентация PowerPoint</vt:lpstr>
      <vt:lpstr>AWS – Amazon Web Services</vt:lpstr>
      <vt:lpstr>Apache Flink® — Stateful Computations over Data Streams</vt:lpstr>
      <vt:lpstr>Azure</vt:lpstr>
      <vt:lpstr>Работа с данными в Azure</vt:lpstr>
      <vt:lpstr>Google Cloud Platform</vt:lpstr>
      <vt:lpstr>Google Bigtable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ТРИЗ – теория решения  изобретательских задач</vt:lpstr>
      <vt:lpstr>Альтшуллер Генрих Саулович 1926-1998</vt:lpstr>
      <vt:lpstr>О чем идет речь?</vt:lpstr>
      <vt:lpstr>Поиск решения</vt:lpstr>
      <vt:lpstr>Подумай!</vt:lpstr>
      <vt:lpstr>Противоречие</vt:lpstr>
      <vt:lpstr>Идеальный конечный результат</vt:lpstr>
      <vt:lpstr>Методика Сибирякова и Семеновой</vt:lpstr>
      <vt:lpstr>Цепочка целей</vt:lpstr>
      <vt:lpstr>Изобретательские приемы</vt:lpstr>
      <vt:lpstr>Системы и их анализ</vt:lpstr>
      <vt:lpstr>S-образная динамика развития систем и технологий</vt:lpstr>
      <vt:lpstr>Элементы ТРИЗа</vt:lpstr>
      <vt:lpstr>Задача «Разбить вазу»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Клиент-серверные технологии (специальный курс для студентов ММФ НГУ, ½ года)</dc:title>
  <dc:creator>mag</dc:creator>
  <cp:lastModifiedBy>mag</cp:lastModifiedBy>
  <cp:revision>668</cp:revision>
  <dcterms:created xsi:type="dcterms:W3CDTF">2021-02-26T09:40:09Z</dcterms:created>
  <dcterms:modified xsi:type="dcterms:W3CDTF">2023-04-06T08:28:30Z</dcterms:modified>
</cp:coreProperties>
</file>